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2"/>
  </p:notesMasterIdLst>
  <p:sldIdLst>
    <p:sldId id="256" r:id="rId2"/>
    <p:sldId id="322" r:id="rId3"/>
    <p:sldId id="287" r:id="rId4"/>
    <p:sldId id="288" r:id="rId5"/>
    <p:sldId id="272" r:id="rId6"/>
    <p:sldId id="271" r:id="rId7"/>
    <p:sldId id="263" r:id="rId8"/>
    <p:sldId id="289" r:id="rId9"/>
    <p:sldId id="290" r:id="rId10"/>
    <p:sldId id="258" r:id="rId11"/>
    <p:sldId id="264" r:id="rId12"/>
    <p:sldId id="275" r:id="rId13"/>
    <p:sldId id="292" r:id="rId14"/>
    <p:sldId id="291" r:id="rId15"/>
    <p:sldId id="265" r:id="rId16"/>
    <p:sldId id="303" r:id="rId17"/>
    <p:sldId id="283" r:id="rId18"/>
    <p:sldId id="301" r:id="rId19"/>
    <p:sldId id="284" r:id="rId20"/>
    <p:sldId id="304" r:id="rId21"/>
    <p:sldId id="307" r:id="rId22"/>
    <p:sldId id="300" r:id="rId23"/>
    <p:sldId id="282" r:id="rId24"/>
    <p:sldId id="306" r:id="rId25"/>
    <p:sldId id="305" r:id="rId26"/>
    <p:sldId id="302" r:id="rId27"/>
    <p:sldId id="274" r:id="rId28"/>
    <p:sldId id="278" r:id="rId29"/>
    <p:sldId id="266" r:id="rId30"/>
    <p:sldId id="261" r:id="rId31"/>
    <p:sldId id="293" r:id="rId32"/>
    <p:sldId id="294" r:id="rId33"/>
    <p:sldId id="295" r:id="rId34"/>
    <p:sldId id="309" r:id="rId35"/>
    <p:sldId id="296" r:id="rId36"/>
    <p:sldId id="308" r:id="rId37"/>
    <p:sldId id="310" r:id="rId38"/>
    <p:sldId id="311" r:id="rId39"/>
    <p:sldId id="315" r:id="rId40"/>
    <p:sldId id="316" r:id="rId41"/>
    <p:sldId id="317" r:id="rId42"/>
    <p:sldId id="318" r:id="rId43"/>
    <p:sldId id="269" r:id="rId44"/>
    <p:sldId id="262" r:id="rId45"/>
    <p:sldId id="314" r:id="rId46"/>
    <p:sldId id="319" r:id="rId47"/>
    <p:sldId id="279" r:id="rId48"/>
    <p:sldId id="320" r:id="rId49"/>
    <p:sldId id="321" r:id="rId50"/>
    <p:sldId id="270" r:id="rId5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79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2621"/>
    <a:srgbClr val="F898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178" autoAdjust="0"/>
    <p:restoredTop sz="94660"/>
  </p:normalViewPr>
  <p:slideViewPr>
    <p:cSldViewPr snapToGrid="0" showGuides="1">
      <p:cViewPr>
        <p:scale>
          <a:sx n="95" d="100"/>
          <a:sy n="95" d="100"/>
        </p:scale>
        <p:origin x="2304" y="1592"/>
      </p:cViewPr>
      <p:guideLst>
        <p:guide orient="horz" pos="2160"/>
        <p:guide pos="379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notesMaster" Target="notesMasters/notesMaster1.xml"/><Relationship Id="rId53" Type="http://schemas.openxmlformats.org/officeDocument/2006/relationships/presProps" Target="presProps.xml"/><Relationship Id="rId54" Type="http://schemas.openxmlformats.org/officeDocument/2006/relationships/viewProps" Target="viewProps.xml"/><Relationship Id="rId55" Type="http://schemas.openxmlformats.org/officeDocument/2006/relationships/theme" Target="theme/theme1.xml"/><Relationship Id="rId56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5E2E0B-A168-A64F-B858-D1D137A3D883}" type="datetimeFigureOut">
              <a:rPr kumimoji="1" lang="ko-KR" altLang="en-US" smtClean="0"/>
              <a:t>2017. 7. 28.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AAEAA9-E954-204F-93AD-8384B0100B2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381167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A23A8-828F-4344-BEBF-19FF83A5DA11}" type="datetimeFigureOut">
              <a:rPr lang="ko-KR" altLang="en-US" smtClean="0"/>
              <a:t>2017. 7. 28.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7FFCD-0BF5-4C3F-9821-DD9435042B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17072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A23A8-828F-4344-BEBF-19FF83A5DA11}" type="datetimeFigureOut">
              <a:rPr lang="ko-KR" altLang="en-US" smtClean="0"/>
              <a:t>2017. 7. 28.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7FFCD-0BF5-4C3F-9821-DD9435042B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87118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A23A8-828F-4344-BEBF-19FF83A5DA11}" type="datetimeFigureOut">
              <a:rPr lang="ko-KR" altLang="en-US" smtClean="0"/>
              <a:t>2017. 7. 28.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7FFCD-0BF5-4C3F-9821-DD9435042B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55331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A23A8-828F-4344-BEBF-19FF83A5DA11}" type="datetimeFigureOut">
              <a:rPr lang="ko-KR" altLang="en-US" smtClean="0"/>
              <a:t>2017. 7. 28.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7FFCD-0BF5-4C3F-9821-DD9435042B3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사각형 6"/>
          <p:cNvSpPr/>
          <p:nvPr userDrawn="1"/>
        </p:nvSpPr>
        <p:spPr>
          <a:xfrm>
            <a:off x="14068" y="14068"/>
            <a:ext cx="12154486" cy="6822830"/>
          </a:xfrm>
          <a:prstGeom prst="rect">
            <a:avLst/>
          </a:prstGeom>
          <a:noFill/>
          <a:ln w="47625">
            <a:solidFill>
              <a:srgbClr val="F898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연결선 7"/>
          <p:cNvCxnSpPr/>
          <p:nvPr userDrawn="1"/>
        </p:nvCxnSpPr>
        <p:spPr>
          <a:xfrm flipH="1">
            <a:off x="211018" y="1519310"/>
            <a:ext cx="2208626" cy="10551"/>
          </a:xfrm>
          <a:prstGeom prst="line">
            <a:avLst/>
          </a:prstGeom>
          <a:ln w="34925">
            <a:solidFill>
              <a:srgbClr val="F8981D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 userDrawn="1"/>
        </p:nvCxnSpPr>
        <p:spPr>
          <a:xfrm flipH="1">
            <a:off x="211018" y="228597"/>
            <a:ext cx="2208626" cy="10551"/>
          </a:xfrm>
          <a:prstGeom prst="line">
            <a:avLst/>
          </a:prstGeom>
          <a:ln w="34925">
            <a:solidFill>
              <a:srgbClr val="F8981D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70391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A23A8-828F-4344-BEBF-19FF83A5DA11}" type="datetimeFigureOut">
              <a:rPr lang="ko-KR" altLang="en-US" smtClean="0"/>
              <a:t>2017. 7. 28.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7FFCD-0BF5-4C3F-9821-DD9435042B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58293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A23A8-828F-4344-BEBF-19FF83A5DA11}" type="datetimeFigureOut">
              <a:rPr lang="ko-KR" altLang="en-US" smtClean="0"/>
              <a:t>2017. 7. 28.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7FFCD-0BF5-4C3F-9821-DD9435042B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1682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A23A8-828F-4344-BEBF-19FF83A5DA11}" type="datetimeFigureOut">
              <a:rPr lang="ko-KR" altLang="en-US" smtClean="0"/>
              <a:t>2017. 7. 28.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7FFCD-0BF5-4C3F-9821-DD9435042B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9862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A23A8-828F-4344-BEBF-19FF83A5DA11}" type="datetimeFigureOut">
              <a:rPr lang="ko-KR" altLang="en-US" smtClean="0"/>
              <a:t>2017. 7. 28.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7FFCD-0BF5-4C3F-9821-DD9435042B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4031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A23A8-828F-4344-BEBF-19FF83A5DA11}" type="datetimeFigureOut">
              <a:rPr lang="ko-KR" altLang="en-US" smtClean="0"/>
              <a:t>2017. 7. 28.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7FFCD-0BF5-4C3F-9821-DD9435042B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89665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A23A8-828F-4344-BEBF-19FF83A5DA11}" type="datetimeFigureOut">
              <a:rPr lang="ko-KR" altLang="en-US" smtClean="0"/>
              <a:t>2017. 7. 28.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7FFCD-0BF5-4C3F-9821-DD9435042B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41891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A23A8-828F-4344-BEBF-19FF83A5DA11}" type="datetimeFigureOut">
              <a:rPr lang="ko-KR" altLang="en-US" smtClean="0"/>
              <a:t>2017. 7. 28.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7FFCD-0BF5-4C3F-9821-DD9435042B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74861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3A23A8-828F-4344-BEBF-19FF83A5DA11}" type="datetimeFigureOut">
              <a:rPr lang="ko-KR" altLang="en-US" smtClean="0"/>
              <a:t>2017. 7. 28.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47FFCD-0BF5-4C3F-9821-DD9435042B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49380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20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3" Type="http://schemas.openxmlformats.org/officeDocument/2006/relationships/image" Target="../media/image26.tif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tiff"/><Relationship Id="rId3" Type="http://schemas.openxmlformats.org/officeDocument/2006/relationships/image" Target="../media/image28.tif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tiff"/><Relationship Id="rId3" Type="http://schemas.openxmlformats.org/officeDocument/2006/relationships/image" Target="../media/image30.tif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tif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tif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tif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tif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tif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tif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tif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4" Type="http://schemas.openxmlformats.org/officeDocument/2006/relationships/image" Target="../media/image8.tiff"/><Relationship Id="rId5" Type="http://schemas.openxmlformats.org/officeDocument/2006/relationships/image" Target="../media/image9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tif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tiff"/><Relationship Id="rId3" Type="http://schemas.openxmlformats.org/officeDocument/2006/relationships/image" Target="../media/image44.tif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tif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tif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tiff"/><Relationship Id="rId4" Type="http://schemas.openxmlformats.org/officeDocument/2006/relationships/image" Target="../media/image49.tiff"/><Relationship Id="rId5" Type="http://schemas.openxmlformats.org/officeDocument/2006/relationships/image" Target="../media/image50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Relationship Id="rId3" Type="http://schemas.openxmlformats.org/officeDocument/2006/relationships/image" Target="../media/image11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Relationship Id="rId3" Type="http://schemas.openxmlformats.org/officeDocument/2006/relationships/image" Target="../media/image11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98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3765" y="346635"/>
            <a:ext cx="6350000" cy="6350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5565" y="57523"/>
            <a:ext cx="5486400" cy="66929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8600" y="57523"/>
            <a:ext cx="8961205" cy="669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67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5686" y="551176"/>
            <a:ext cx="23493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spc="-15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HY중고딕" panose="02030600000101010101" pitchFamily="18" charset="-127"/>
              </a:rPr>
              <a:t>Definition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4046" y="1913044"/>
            <a:ext cx="9694576" cy="3764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45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98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318675" y="1491175"/>
            <a:ext cx="366128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b="1" spc="-150" dirty="0" smtClean="0">
                <a:solidFill>
                  <a:schemeClr val="bg1">
                    <a:alpha val="25000"/>
                  </a:schemeClr>
                </a:solidFill>
              </a:rPr>
              <a:t>WHY?</a:t>
            </a:r>
            <a:endParaRPr lang="ko-KR" altLang="en-US" sz="6600" b="1" spc="-150" dirty="0">
              <a:solidFill>
                <a:schemeClr val="bg1">
                  <a:alpha val="25000"/>
                </a:schemeClr>
              </a:solidFill>
            </a:endParaRPr>
          </a:p>
        </p:txBody>
      </p:sp>
      <p:sp>
        <p:nvSpPr>
          <p:cNvPr id="5" name="TextBox 1"/>
          <p:cNvSpPr txBox="1"/>
          <p:nvPr/>
        </p:nvSpPr>
        <p:spPr>
          <a:xfrm>
            <a:off x="2519730" y="3828488"/>
            <a:ext cx="5852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spc="-150" dirty="0" smtClean="0">
                <a:solidFill>
                  <a:schemeClr val="bg1"/>
                </a:solidFill>
              </a:rPr>
              <a:t>Numbers</a:t>
            </a:r>
            <a:r>
              <a:rPr lang="is-IS" altLang="ko-KR" sz="3600" b="1" spc="-150" dirty="0" smtClean="0">
                <a:solidFill>
                  <a:schemeClr val="bg1"/>
                </a:solidFill>
              </a:rPr>
              <a:t>….</a:t>
            </a:r>
            <a:r>
              <a:rPr lang="en-US" altLang="ko-KR" sz="3600" b="1" spc="-150" dirty="0" smtClean="0">
                <a:solidFill>
                  <a:schemeClr val="bg1"/>
                </a:solidFill>
              </a:rPr>
              <a:t> </a:t>
            </a:r>
            <a:r>
              <a:rPr lang="en-US" altLang="ko-KR" sz="2400" b="1" spc="-150" dirty="0" smtClean="0">
                <a:solidFill>
                  <a:schemeClr val="bg1"/>
                </a:solidFill>
              </a:rPr>
              <a:t>Numbers</a:t>
            </a:r>
            <a:r>
              <a:rPr lang="is-IS" altLang="ko-KR" sz="2400" b="1" spc="-150" dirty="0" smtClean="0">
                <a:solidFill>
                  <a:schemeClr val="bg1"/>
                </a:solidFill>
              </a:rPr>
              <a:t>.... </a:t>
            </a:r>
            <a:r>
              <a:rPr lang="en-US" altLang="ko-KR" b="1" spc="-150" dirty="0" smtClean="0">
                <a:solidFill>
                  <a:schemeClr val="bg1"/>
                </a:solidFill>
              </a:rPr>
              <a:t>N</a:t>
            </a:r>
            <a:r>
              <a:rPr lang="is-IS" altLang="ko-KR" b="1" spc="-150" dirty="0" smtClean="0">
                <a:solidFill>
                  <a:schemeClr val="bg1"/>
                </a:solidFill>
              </a:rPr>
              <a:t>umbers.....</a:t>
            </a:r>
          </a:p>
        </p:txBody>
      </p:sp>
    </p:spTree>
    <p:extLst>
      <p:ext uri="{BB962C8B-B14F-4D97-AF65-F5344CB8AC3E}">
        <p14:creationId xmlns:p14="http://schemas.microsoft.com/office/powerpoint/2010/main" val="2921186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3"/>
          <p:cNvSpPr txBox="1"/>
          <p:nvPr/>
        </p:nvSpPr>
        <p:spPr>
          <a:xfrm>
            <a:off x="125686" y="551176"/>
            <a:ext cx="23493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spc="-15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HY중고딕" panose="02030600000101010101" pitchFamily="18" charset="-127"/>
              </a:rPr>
              <a:t>Purpose</a:t>
            </a:r>
          </a:p>
        </p:txBody>
      </p:sp>
      <p:sp>
        <p:nvSpPr>
          <p:cNvPr id="23" name="TextBox 10"/>
          <p:cNvSpPr txBox="1"/>
          <p:nvPr/>
        </p:nvSpPr>
        <p:spPr>
          <a:xfrm>
            <a:off x="2977085" y="5547761"/>
            <a:ext cx="64574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spc="-15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Optimize &amp; Maximize</a:t>
            </a:r>
            <a:endParaRPr lang="ko-KR" altLang="en-US" sz="2800" spc="-15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4991" y="1863267"/>
            <a:ext cx="7195706" cy="3381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823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3"/>
          <p:cNvSpPr txBox="1"/>
          <p:nvPr/>
        </p:nvSpPr>
        <p:spPr>
          <a:xfrm>
            <a:off x="125686" y="551176"/>
            <a:ext cx="23493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spc="-15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HY중고딕" panose="02030600000101010101" pitchFamily="18" charset="-127"/>
              </a:rPr>
              <a:t>Reality</a:t>
            </a:r>
          </a:p>
        </p:txBody>
      </p:sp>
      <p:sp>
        <p:nvSpPr>
          <p:cNvPr id="23" name="TextBox 10"/>
          <p:cNvSpPr txBox="1"/>
          <p:nvPr/>
        </p:nvSpPr>
        <p:spPr>
          <a:xfrm>
            <a:off x="3111556" y="5547761"/>
            <a:ext cx="64574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spc="-150" dirty="0" smtClean="0">
                <a:solidFill>
                  <a:schemeClr val="bg2">
                    <a:lumMod val="90000"/>
                  </a:schemeClr>
                </a:solidFill>
              </a:rPr>
              <a:t>Gone</a:t>
            </a:r>
            <a:r>
              <a:rPr lang="is-IS" altLang="ko-KR" sz="2800" spc="-150" dirty="0" smtClean="0">
                <a:solidFill>
                  <a:schemeClr val="bg2">
                    <a:lumMod val="90000"/>
                  </a:schemeClr>
                </a:solidFill>
              </a:rPr>
              <a:t>….Gone....</a:t>
            </a:r>
            <a:endParaRPr lang="ko-KR" altLang="en-US" sz="2800" spc="-150" dirty="0">
              <a:solidFill>
                <a:schemeClr val="bg2">
                  <a:lumMod val="90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2798" y="874341"/>
            <a:ext cx="4425986" cy="4452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5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3"/>
          <p:cNvSpPr txBox="1"/>
          <p:nvPr/>
        </p:nvSpPr>
        <p:spPr>
          <a:xfrm>
            <a:off x="125686" y="551176"/>
            <a:ext cx="23493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spc="-15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HY중고딕" panose="02030600000101010101" pitchFamily="18" charset="-127"/>
              </a:rPr>
              <a:t>Purpose</a:t>
            </a:r>
          </a:p>
        </p:txBody>
      </p:sp>
      <p:sp>
        <p:nvSpPr>
          <p:cNvPr id="23" name="TextBox 10"/>
          <p:cNvSpPr txBox="1"/>
          <p:nvPr/>
        </p:nvSpPr>
        <p:spPr>
          <a:xfrm>
            <a:off x="2977085" y="5547761"/>
            <a:ext cx="64574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spc="-15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Minimize abandonment</a:t>
            </a:r>
            <a:endParaRPr lang="ko-KR" altLang="en-US" sz="2800" spc="-15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6841" y="874341"/>
            <a:ext cx="6057900" cy="420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854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98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179298" y="3108960"/>
            <a:ext cx="5852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spc="-150" dirty="0" smtClean="0">
                <a:solidFill>
                  <a:schemeClr val="bg1"/>
                </a:solidFill>
              </a:rPr>
              <a:t>So</a:t>
            </a:r>
            <a:r>
              <a:rPr lang="is-IS" altLang="ko-KR" sz="3600" b="1" spc="-150" dirty="0" smtClean="0">
                <a:solidFill>
                  <a:schemeClr val="bg1"/>
                </a:solidFill>
              </a:rPr>
              <a:t>…</a:t>
            </a:r>
            <a:endParaRPr lang="ko-KR" altLang="en-US" sz="3600" b="1" spc="-150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84104" y="2096086"/>
            <a:ext cx="58521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b="1" spc="-150" dirty="0" smtClean="0">
                <a:solidFill>
                  <a:schemeClr val="bg1">
                    <a:alpha val="25000"/>
                  </a:schemeClr>
                </a:solidFill>
              </a:rPr>
              <a:t>HOW?</a:t>
            </a:r>
            <a:endParaRPr lang="ko-KR" altLang="en-US" sz="6000" b="1" spc="-150" dirty="0">
              <a:solidFill>
                <a:schemeClr val="bg1">
                  <a:alpha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6830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98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179298" y="3108960"/>
            <a:ext cx="5852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spc="-150" dirty="0" smtClean="0">
                <a:solidFill>
                  <a:prstClr val="white"/>
                </a:solidFill>
              </a:rPr>
              <a:t>Terms</a:t>
            </a:r>
            <a:endParaRPr lang="ko-KR" altLang="en-US" sz="3600" b="1" spc="-150" dirty="0">
              <a:solidFill>
                <a:prstClr val="white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84104" y="2096086"/>
            <a:ext cx="58521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b="1" spc="-150" dirty="0" smtClean="0">
                <a:solidFill>
                  <a:prstClr val="white">
                    <a:alpha val="25000"/>
                  </a:prstClr>
                </a:solidFill>
              </a:rPr>
              <a:t>HOW?</a:t>
            </a:r>
            <a:endParaRPr lang="ko-KR" altLang="en-US" sz="6000" b="1" spc="-150" dirty="0">
              <a:solidFill>
                <a:prstClr val="white">
                  <a:alpha val="25000"/>
                </a:prst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9000" y="1333500"/>
            <a:ext cx="7874000" cy="4191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4235824" y="1333500"/>
            <a:ext cx="1519517" cy="5625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텍스트 상자 5"/>
          <p:cNvSpPr txBox="1"/>
          <p:nvPr/>
        </p:nvSpPr>
        <p:spPr>
          <a:xfrm>
            <a:off x="2528047" y="5768788"/>
            <a:ext cx="75049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800" spc="-15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Full understanding of terms is not optional</a:t>
            </a:r>
            <a:endParaRPr kumimoji="1" lang="ko-KR" altLang="en-US" sz="2800" spc="-15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794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3783" y="218936"/>
            <a:ext cx="23493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spc="-1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HY중고딕" panose="02030600000101010101" pitchFamily="18" charset="-127"/>
              </a:rPr>
              <a:t>Page view (PV)</a:t>
            </a:r>
            <a:endParaRPr lang="ko-KR" altLang="en-US" sz="3600" spc="-15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HY중고딕" panose="02030600000101010101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588" y="2405548"/>
            <a:ext cx="6473160" cy="3013616"/>
          </a:xfrm>
          <a:prstGeom prst="rect">
            <a:avLst/>
          </a:prstGeom>
        </p:spPr>
      </p:pic>
      <p:sp>
        <p:nvSpPr>
          <p:cNvPr id="9" name="TextBox 11"/>
          <p:cNvSpPr txBox="1"/>
          <p:nvPr/>
        </p:nvSpPr>
        <p:spPr>
          <a:xfrm>
            <a:off x="7212748" y="2943431"/>
            <a:ext cx="645741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altLang="ko-KR" sz="2800" spc="-1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 Hebrew" charset="-79"/>
                <a:ea typeface="Arial Hebrew" charset="-79"/>
                <a:cs typeface="Arial Hebrew" charset="-79"/>
              </a:rPr>
              <a:t>Happens in every single pages</a:t>
            </a:r>
          </a:p>
          <a:p>
            <a:pPr marL="457200" indent="-457200">
              <a:buFont typeface="Arial" charset="0"/>
              <a:buChar char="•"/>
            </a:pPr>
            <a:r>
              <a:rPr lang="en-US" altLang="ko-KR" sz="2800" b="1" spc="-1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 Hebrew" charset="-79"/>
                <a:ea typeface="Arial Hebrew" charset="-79"/>
                <a:cs typeface="Arial Hebrew" charset="-79"/>
              </a:rPr>
              <a:t>Virtual page view</a:t>
            </a:r>
          </a:p>
          <a:p>
            <a:pPr marL="457200" indent="-457200">
              <a:buFont typeface="Arial" charset="0"/>
              <a:buChar char="•"/>
            </a:pPr>
            <a:r>
              <a:rPr lang="en-US" altLang="ko-KR" sz="2800" b="1" spc="-1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 Hebrew" charset="-79"/>
                <a:ea typeface="Arial Hebrew" charset="-79"/>
                <a:cs typeface="Arial Hebrew" charset="-79"/>
              </a:rPr>
              <a:t>Repeats</a:t>
            </a:r>
            <a:r>
              <a:rPr lang="en-US" altLang="ko-KR" sz="2800" spc="-1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 Hebrew" charset="-79"/>
                <a:ea typeface="Arial Hebrew" charset="-79"/>
                <a:cs typeface="Arial Hebrew" charset="-79"/>
              </a:rPr>
              <a:t>, </a:t>
            </a:r>
            <a:r>
              <a:rPr lang="en-US" altLang="ko-KR" sz="2800" b="1" spc="-1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 Hebrew" charset="-79"/>
                <a:ea typeface="Arial Hebrew" charset="-79"/>
                <a:cs typeface="Arial Hebrew" charset="-79"/>
              </a:rPr>
              <a:t>Unique</a:t>
            </a:r>
            <a:endParaRPr lang="ko-KR" altLang="en-US" sz="2800" b="1" spc="-150" dirty="0">
              <a:solidFill>
                <a:schemeClr val="tx1">
                  <a:lumMod val="85000"/>
                  <a:lumOff val="15000"/>
                </a:schemeClr>
              </a:solidFill>
              <a:latin typeface="Arial Hebrew" charset="-79"/>
              <a:ea typeface="Arial Hebrew" charset="-79"/>
              <a:cs typeface="Arial Hebrew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091359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0677" y="534571"/>
            <a:ext cx="23493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spc="-1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HY중고딕" panose="02030600000101010101" pitchFamily="18" charset="-127"/>
              </a:rPr>
              <a:t>Session</a:t>
            </a:r>
            <a:endParaRPr lang="ko-KR" altLang="en-US" sz="3600" spc="-15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HY중고딕" panose="0203060000010101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652" y="158926"/>
            <a:ext cx="4377535" cy="566625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9677" y="1815352"/>
            <a:ext cx="5021511" cy="2988609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140677" y="158926"/>
            <a:ext cx="5614664" cy="8899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155147" y="1180902"/>
            <a:ext cx="887505" cy="11947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28451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0677" y="534571"/>
            <a:ext cx="23493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spc="-1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HY중고딕" panose="02030600000101010101" pitchFamily="18" charset="-127"/>
              </a:rPr>
              <a:t>Session</a:t>
            </a:r>
            <a:endParaRPr lang="ko-KR" altLang="en-US" sz="3600" spc="-15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HY중고딕" panose="0203060000010101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5547" y="1763806"/>
            <a:ext cx="7620000" cy="386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831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98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053381" y="2943144"/>
            <a:ext cx="5852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spc="-150" dirty="0" smtClean="0">
                <a:solidFill>
                  <a:prstClr val="white"/>
                </a:solidFill>
              </a:rPr>
              <a:t>Growth Hackers</a:t>
            </a:r>
            <a:endParaRPr lang="ko-KR" altLang="en-US" sz="3600" b="1" spc="-15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5716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0677" y="534571"/>
            <a:ext cx="23493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spc="-1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HY중고딕" panose="02030600000101010101" pitchFamily="18" charset="-127"/>
              </a:rPr>
              <a:t>Session</a:t>
            </a:r>
            <a:endParaRPr lang="ko-KR" altLang="en-US" sz="3600" spc="-15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HY중고딕" panose="02030600000101010101" pitchFamily="18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7650" y="1898650"/>
            <a:ext cx="6616700" cy="306070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4397187" y="4502150"/>
            <a:ext cx="2164977" cy="9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53804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0677" y="534571"/>
            <a:ext cx="23493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spc="-1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HY중고딕" panose="02030600000101010101" pitchFamily="18" charset="-127"/>
              </a:rPr>
              <a:t>Session</a:t>
            </a:r>
            <a:endParaRPr lang="ko-KR" altLang="en-US" sz="3600" spc="-15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HY중고딕" panose="0203060000010101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9982" y="1893794"/>
            <a:ext cx="7200900" cy="31242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2489982" y="1436594"/>
            <a:ext cx="2164977" cy="9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89275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3783" y="541665"/>
            <a:ext cx="23493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spc="-1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HY중고딕" panose="02030600000101010101" pitchFamily="18" charset="-127"/>
              </a:rPr>
              <a:t>Users</a:t>
            </a:r>
            <a:endParaRPr lang="ko-KR" altLang="en-US" sz="3600" spc="-15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HY중고딕" panose="0203060000010101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4839" y="1867647"/>
            <a:ext cx="80899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47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0677" y="534571"/>
            <a:ext cx="23493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spc="-1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HY중고딕" panose="02030600000101010101" pitchFamily="18" charset="-127"/>
              </a:rPr>
              <a:t>Cookie</a:t>
            </a:r>
            <a:endParaRPr lang="ko-KR" altLang="en-US" sz="3600" spc="-15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HY중고딕" panose="02030600000101010101" pitchFamily="18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570" y="4061012"/>
            <a:ext cx="11022442" cy="247537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4791" y="1762312"/>
            <a:ext cx="3810000" cy="229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61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6000" y="2000250"/>
            <a:ext cx="5080000" cy="28575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6200" y="984742"/>
            <a:ext cx="8366186" cy="513665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40677" y="534571"/>
            <a:ext cx="23493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spc="-1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HY중고딕" panose="02030600000101010101" pitchFamily="18" charset="-127"/>
              </a:rPr>
              <a:t>Cookie</a:t>
            </a:r>
            <a:endParaRPr lang="ko-KR" altLang="en-US" sz="3600" spc="-15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HY중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19354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0677" y="534571"/>
            <a:ext cx="23493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spc="-1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HY중고딕" panose="02030600000101010101" pitchFamily="18" charset="-127"/>
              </a:rPr>
              <a:t>Bounce</a:t>
            </a:r>
            <a:endParaRPr lang="ko-KR" altLang="en-US" sz="3600" spc="-15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HY중고딕" panose="0203060000010101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893" y="1798510"/>
            <a:ext cx="3859306" cy="2558335"/>
          </a:xfrm>
          <a:prstGeom prst="rect">
            <a:avLst/>
          </a:prstGeom>
        </p:spPr>
      </p:pic>
      <p:sp>
        <p:nvSpPr>
          <p:cNvPr id="6" name="TextBox 10"/>
          <p:cNvSpPr txBox="1"/>
          <p:nvPr/>
        </p:nvSpPr>
        <p:spPr>
          <a:xfrm>
            <a:off x="666252" y="4672694"/>
            <a:ext cx="645741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altLang="ko-KR" sz="2800" spc="-1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charset="0"/>
                <a:ea typeface="Arial" charset="0"/>
                <a:cs typeface="Arial" charset="0"/>
              </a:rPr>
              <a:t>Miss-Clicked</a:t>
            </a:r>
          </a:p>
          <a:p>
            <a:pPr marL="457200" indent="-457200">
              <a:buFont typeface="Arial" charset="0"/>
              <a:buChar char="•"/>
            </a:pPr>
            <a:r>
              <a:rPr lang="en-US" altLang="ko-KR" sz="2800" spc="-1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charset="0"/>
                <a:ea typeface="Arial" charset="0"/>
                <a:cs typeface="Arial" charset="0"/>
              </a:rPr>
              <a:t>Wrong information</a:t>
            </a:r>
          </a:p>
          <a:p>
            <a:pPr marL="457200" indent="-457200">
              <a:buFont typeface="Arial" charset="0"/>
              <a:buChar char="•"/>
            </a:pPr>
            <a:r>
              <a:rPr lang="en-US" altLang="ko-KR" sz="2800" spc="-1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charset="0"/>
                <a:ea typeface="Arial" charset="0"/>
                <a:cs typeface="Arial" charset="0"/>
              </a:rPr>
              <a:t>Not enough information</a:t>
            </a:r>
          </a:p>
          <a:p>
            <a:pPr marL="457200" indent="-457200">
              <a:buFont typeface="Arial" charset="0"/>
              <a:buChar char="•"/>
            </a:pPr>
            <a:endParaRPr lang="ko-KR" altLang="en-US" sz="2800" spc="-150" dirty="0">
              <a:solidFill>
                <a:schemeClr val="tx1">
                  <a:lumMod val="85000"/>
                  <a:lumOff val="15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9504" y="1859277"/>
            <a:ext cx="5912971" cy="249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689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0677" y="534571"/>
            <a:ext cx="23493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spc="-1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HY중고딕" panose="02030600000101010101" pitchFamily="18" charset="-127"/>
              </a:rPr>
              <a:t>Conversion</a:t>
            </a:r>
            <a:endParaRPr lang="ko-KR" altLang="en-US" sz="3600" spc="-15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HY중고딕" panose="02030600000101010101" pitchFamily="18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2636" y="2286000"/>
            <a:ext cx="2944906" cy="2944906"/>
          </a:xfrm>
          <a:prstGeom prst="rect">
            <a:avLst/>
          </a:prstGeom>
        </p:spPr>
      </p:pic>
      <p:sp>
        <p:nvSpPr>
          <p:cNvPr id="7" name="TextBox 10"/>
          <p:cNvSpPr txBox="1"/>
          <p:nvPr/>
        </p:nvSpPr>
        <p:spPr>
          <a:xfrm>
            <a:off x="4861734" y="2716306"/>
            <a:ext cx="645741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altLang="ko-KR" sz="2800" spc="-1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charset="0"/>
                <a:ea typeface="Arial" charset="0"/>
                <a:cs typeface="Arial" charset="0"/>
              </a:rPr>
              <a:t>Achieve goal</a:t>
            </a:r>
          </a:p>
          <a:p>
            <a:pPr marL="457200" indent="-457200">
              <a:buFont typeface="Arial" charset="0"/>
              <a:buChar char="•"/>
            </a:pPr>
            <a:r>
              <a:rPr lang="en-US" altLang="ko-KR" sz="2800" spc="-1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charset="0"/>
                <a:ea typeface="Arial" charset="0"/>
                <a:cs typeface="Arial" charset="0"/>
              </a:rPr>
              <a:t>Goals can be anything</a:t>
            </a:r>
            <a:endParaRPr lang="en-US" altLang="ko-KR" sz="2800" spc="-150" dirty="0">
              <a:solidFill>
                <a:schemeClr val="tx1">
                  <a:lumMod val="85000"/>
                  <a:lumOff val="15000"/>
                </a:schemeClr>
              </a:solidFill>
              <a:latin typeface="Arial" charset="0"/>
              <a:ea typeface="Arial" charset="0"/>
              <a:cs typeface="Arial" charset="0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altLang="ko-KR" sz="28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charset="0"/>
                <a:ea typeface="Arial" charset="0"/>
                <a:cs typeface="Arial" charset="0"/>
              </a:rPr>
              <a:t>Macro / Micro </a:t>
            </a:r>
            <a:r>
              <a:rPr lang="en-US" altLang="ko-KR" sz="2800" spc="-1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charset="0"/>
                <a:ea typeface="Arial" charset="0"/>
                <a:cs typeface="Arial" charset="0"/>
              </a:rPr>
              <a:t>Conversion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altLang="ko-KR" sz="2800" spc="-1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charset="0"/>
                <a:ea typeface="Arial" charset="0"/>
                <a:cs typeface="Arial" charset="0"/>
              </a:rPr>
              <a:t>Signup, PVs, Purchase etc.</a:t>
            </a:r>
          </a:p>
          <a:p>
            <a:pPr marL="457200" indent="-457200">
              <a:buFont typeface="Arial" charset="0"/>
              <a:buChar char="•"/>
            </a:pPr>
            <a:endParaRPr lang="en-US" altLang="ko-KR" sz="2800" spc="-150" dirty="0" smtClean="0">
              <a:solidFill>
                <a:schemeClr val="tx1">
                  <a:lumMod val="85000"/>
                  <a:lumOff val="15000"/>
                </a:schemeClr>
              </a:solidFill>
              <a:latin typeface="Arial" charset="0"/>
              <a:ea typeface="Arial" charset="0"/>
              <a:cs typeface="Arial" charset="0"/>
            </a:endParaRPr>
          </a:p>
          <a:p>
            <a:pPr marL="457200" indent="-457200">
              <a:buFont typeface="Arial" charset="0"/>
              <a:buChar char="•"/>
            </a:pPr>
            <a:endParaRPr lang="ko-KR" altLang="en-US" sz="2800" spc="-150" dirty="0">
              <a:solidFill>
                <a:schemeClr val="tx1">
                  <a:lumMod val="85000"/>
                  <a:lumOff val="15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3806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0677" y="534571"/>
            <a:ext cx="23493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spc="-1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HY중고딕" panose="02030600000101010101" pitchFamily="18" charset="-127"/>
              </a:rPr>
              <a:t>Conversion</a:t>
            </a:r>
          </a:p>
          <a:p>
            <a:pPr algn="ctr"/>
            <a:r>
              <a:rPr lang="en-US" altLang="ko-KR" sz="2400" spc="-1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HY중고딕" panose="02030600000101010101" pitchFamily="18" charset="-127"/>
              </a:rPr>
              <a:t>Rate</a:t>
            </a:r>
            <a:endParaRPr lang="ko-KR" altLang="en-US" sz="2400" spc="-15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HY중고딕" panose="02030600000101010101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3639" y="677882"/>
            <a:ext cx="9251548" cy="5588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719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846" y="1647635"/>
            <a:ext cx="10752610" cy="447700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40677" y="534571"/>
            <a:ext cx="23493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spc="-1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HY중고딕" panose="02030600000101010101" pitchFamily="18" charset="-127"/>
              </a:rPr>
              <a:t>Flows</a:t>
            </a:r>
            <a:endParaRPr lang="ko-KR" altLang="en-US" sz="3600" spc="-15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HY중고딕" panose="0203060000010101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669863" y="5331600"/>
            <a:ext cx="64574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spc="-1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charset="0"/>
                <a:ea typeface="Arial" charset="0"/>
                <a:cs typeface="Arial" charset="0"/>
              </a:rPr>
              <a:t>Only available your own</a:t>
            </a:r>
            <a:endParaRPr lang="ko-KR" altLang="en-US" sz="2800" spc="-150" dirty="0">
              <a:solidFill>
                <a:schemeClr val="tx1">
                  <a:lumMod val="85000"/>
                  <a:lumOff val="15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9" name="TextBox 10"/>
          <p:cNvSpPr txBox="1"/>
          <p:nvPr/>
        </p:nvSpPr>
        <p:spPr>
          <a:xfrm>
            <a:off x="2489982" y="5797889"/>
            <a:ext cx="64574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spc="-1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charset="0"/>
                <a:ea typeface="Arial" charset="0"/>
                <a:cs typeface="Arial" charset="0"/>
              </a:rPr>
              <a:t>Full - stack analyst</a:t>
            </a:r>
            <a:endParaRPr lang="ko-KR" altLang="en-US" sz="1400" spc="-150" dirty="0">
              <a:solidFill>
                <a:schemeClr val="tx1">
                  <a:lumMod val="85000"/>
                  <a:lumOff val="15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8290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98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179298" y="3108960"/>
            <a:ext cx="5852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spc="-150" dirty="0" smtClean="0">
                <a:solidFill>
                  <a:schemeClr val="bg1"/>
                </a:solidFill>
              </a:rPr>
              <a:t>Short cuts..</a:t>
            </a:r>
            <a:endParaRPr lang="ko-KR" altLang="en-US" sz="3600" b="1" spc="-150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91205" y="3742005"/>
            <a:ext cx="585216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b="1" spc="-150" dirty="0" smtClean="0">
                <a:solidFill>
                  <a:schemeClr val="bg1">
                    <a:alpha val="25000"/>
                  </a:schemeClr>
                </a:solidFill>
              </a:rPr>
              <a:t>Functions</a:t>
            </a:r>
            <a:endParaRPr lang="ko-KR" altLang="en-US" sz="6600" b="1" spc="-150" dirty="0">
              <a:solidFill>
                <a:schemeClr val="bg1">
                  <a:alpha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2861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그림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5646" y="1229458"/>
            <a:ext cx="8933530" cy="502686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685146" y="475060"/>
            <a:ext cx="42670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spc="-150" dirty="0" smtClean="0">
                <a:solidFill>
                  <a:srgbClr val="F8981D"/>
                </a:solidFill>
              </a:rPr>
              <a:t>Growth Hacking</a:t>
            </a:r>
            <a:endParaRPr lang="ko-KR" altLang="en-US" sz="3600" b="1" spc="-150" dirty="0">
              <a:solidFill>
                <a:srgbClr val="F8981D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66091" y="35170"/>
            <a:ext cx="12154486" cy="6822830"/>
          </a:xfrm>
          <a:prstGeom prst="rect">
            <a:avLst/>
          </a:prstGeom>
          <a:noFill/>
          <a:ln w="47625">
            <a:solidFill>
              <a:srgbClr val="F898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10635916" y="5706086"/>
            <a:ext cx="1556084" cy="9304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7624" y="2733285"/>
            <a:ext cx="4765173" cy="2676608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5437113" y="1539040"/>
            <a:ext cx="6037446" cy="60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0211" y="1121391"/>
            <a:ext cx="4902200" cy="44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765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0677" y="534571"/>
            <a:ext cx="23493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spc="-1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CRM</a:t>
            </a:r>
            <a:endParaRPr lang="ko-KR" altLang="en-US" sz="3600" spc="-150" dirty="0">
              <a:solidFill>
                <a:schemeClr val="tx1">
                  <a:lumMod val="85000"/>
                  <a:lumOff val="15000"/>
                </a:schemeClr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815528" y="2498353"/>
            <a:ext cx="645741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-15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Customer relation management</a:t>
            </a:r>
            <a:endParaRPr lang="en-US" altLang="ko-KR" sz="2800" b="1" spc="-15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457200" indent="-457200">
              <a:buFont typeface="Arial" charset="0"/>
              <a:buChar char="•"/>
            </a:pPr>
            <a:r>
              <a:rPr lang="en-US" altLang="ko-KR" sz="2800" b="1" spc="-15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Minimize abandonment</a:t>
            </a:r>
          </a:p>
          <a:p>
            <a:pPr marL="457200" indent="-457200">
              <a:buFont typeface="Arial" charset="0"/>
              <a:buChar char="•"/>
            </a:pPr>
            <a:r>
              <a:rPr lang="en-US" altLang="ko-KR" sz="2800" b="1" spc="-15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Segmented customer group</a:t>
            </a:r>
          </a:p>
          <a:p>
            <a:pPr marL="457200" indent="-457200">
              <a:buFont typeface="Arial" charset="0"/>
              <a:buChar char="•"/>
            </a:pPr>
            <a:r>
              <a:rPr lang="en-US" altLang="ko-KR" sz="2800" b="1" spc="-15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Personalization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234" y="1180902"/>
            <a:ext cx="1878389" cy="4689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314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0677" y="534571"/>
            <a:ext cx="23493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spc="-1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Retargeting</a:t>
            </a:r>
            <a:endParaRPr lang="ko-KR" altLang="en-US" sz="3600" spc="-150" dirty="0">
              <a:solidFill>
                <a:schemeClr val="tx1">
                  <a:lumMod val="85000"/>
                  <a:lumOff val="15000"/>
                </a:schemeClr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3341" y="1613646"/>
            <a:ext cx="8665693" cy="4670749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8001000" y="2474258"/>
            <a:ext cx="2581835" cy="2245659"/>
          </a:xfrm>
          <a:prstGeom prst="rect">
            <a:avLst/>
          </a:prstGeom>
          <a:noFill/>
          <a:ln w="41275">
            <a:solidFill>
              <a:srgbClr val="FF26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46048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0677" y="534571"/>
            <a:ext cx="23493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spc="-1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Retargeting</a:t>
            </a:r>
            <a:endParaRPr lang="ko-KR" altLang="en-US" sz="3600" spc="-150" dirty="0">
              <a:solidFill>
                <a:schemeClr val="tx1">
                  <a:lumMod val="85000"/>
                  <a:lumOff val="15000"/>
                </a:schemeClr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9982" y="1152167"/>
            <a:ext cx="6496600" cy="4889839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2635623" y="2474257"/>
            <a:ext cx="6350959" cy="1519520"/>
          </a:xfrm>
          <a:prstGeom prst="rect">
            <a:avLst/>
          </a:prstGeom>
          <a:noFill/>
          <a:ln w="41275">
            <a:solidFill>
              <a:srgbClr val="FF26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12352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4124" y="211842"/>
            <a:ext cx="23493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spc="-1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Cross</a:t>
            </a:r>
          </a:p>
          <a:p>
            <a:pPr algn="ctr"/>
            <a:r>
              <a:rPr lang="en-US" altLang="ko-KR" sz="3600" spc="-1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Device</a:t>
            </a:r>
            <a:endParaRPr lang="ko-KR" altLang="en-US" sz="3600" spc="-150" dirty="0">
              <a:solidFill>
                <a:schemeClr val="tx1">
                  <a:lumMod val="85000"/>
                  <a:lumOff val="15000"/>
                </a:schemeClr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4183" y="252537"/>
            <a:ext cx="8102600" cy="6083300"/>
          </a:xfrm>
          <a:prstGeom prst="rect">
            <a:avLst/>
          </a:prstGeom>
        </p:spPr>
      </p:pic>
      <p:sp>
        <p:nvSpPr>
          <p:cNvPr id="4" name="TextBox 10"/>
          <p:cNvSpPr txBox="1"/>
          <p:nvPr/>
        </p:nvSpPr>
        <p:spPr>
          <a:xfrm>
            <a:off x="289734" y="3092824"/>
            <a:ext cx="473946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altLang="ko-KR" sz="2000" spc="-1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charset="0"/>
                <a:ea typeface="Arial" charset="0"/>
                <a:cs typeface="Arial" charset="0"/>
              </a:rPr>
              <a:t>Multiple devices</a:t>
            </a:r>
            <a:endParaRPr lang="en-US" altLang="ko-KR" sz="2000" spc="-150" dirty="0" smtClean="0">
              <a:solidFill>
                <a:schemeClr val="tx1">
                  <a:lumMod val="85000"/>
                  <a:lumOff val="15000"/>
                </a:schemeClr>
              </a:solidFill>
              <a:latin typeface="Arial" charset="0"/>
              <a:ea typeface="Arial" charset="0"/>
              <a:cs typeface="Arial" charset="0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altLang="ko-KR" sz="2000" spc="-1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charset="0"/>
                <a:ea typeface="Arial" charset="0"/>
                <a:cs typeface="Arial" charset="0"/>
              </a:rPr>
              <a:t>But one user</a:t>
            </a:r>
            <a:endParaRPr lang="en-US" altLang="ko-KR" sz="2000" spc="-150" dirty="0">
              <a:solidFill>
                <a:schemeClr val="tx1">
                  <a:lumMod val="85000"/>
                  <a:lumOff val="15000"/>
                </a:schemeClr>
              </a:solidFill>
              <a:latin typeface="Arial" charset="0"/>
              <a:ea typeface="Arial" charset="0"/>
              <a:cs typeface="Arial" charset="0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altLang="ko-KR" sz="2000" spc="-1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charset="0"/>
                <a:ea typeface="Arial" charset="0"/>
                <a:cs typeface="Arial" charset="0"/>
              </a:rPr>
              <a:t>Duplicated user counts</a:t>
            </a:r>
            <a:endParaRPr lang="en-US" altLang="ko-KR" sz="2000" spc="-150" dirty="0" smtClean="0">
              <a:solidFill>
                <a:schemeClr val="tx1">
                  <a:lumMod val="85000"/>
                  <a:lumOff val="15000"/>
                </a:schemeClr>
              </a:solidFill>
              <a:latin typeface="Arial" charset="0"/>
              <a:ea typeface="Arial" charset="0"/>
              <a:cs typeface="Arial" charset="0"/>
            </a:endParaRPr>
          </a:p>
          <a:p>
            <a:pPr marL="457200" indent="-457200">
              <a:buFont typeface="Arial" charset="0"/>
              <a:buChar char="•"/>
            </a:pPr>
            <a:endParaRPr lang="en-US" altLang="ko-KR" sz="2000" spc="-150" dirty="0" smtClean="0">
              <a:solidFill>
                <a:schemeClr val="tx1">
                  <a:lumMod val="85000"/>
                  <a:lumOff val="15000"/>
                </a:schemeClr>
              </a:solidFill>
              <a:latin typeface="Arial" charset="0"/>
              <a:ea typeface="Arial" charset="0"/>
              <a:cs typeface="Arial" charset="0"/>
            </a:endParaRPr>
          </a:p>
          <a:p>
            <a:pPr marL="457200" indent="-457200">
              <a:buFont typeface="Arial" charset="0"/>
              <a:buChar char="•"/>
            </a:pPr>
            <a:endParaRPr lang="ko-KR" altLang="en-US" sz="2000" spc="-150" dirty="0">
              <a:solidFill>
                <a:schemeClr val="tx1">
                  <a:lumMod val="85000"/>
                  <a:lumOff val="15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4070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98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137095" y="3010486"/>
            <a:ext cx="5852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spc="-150" dirty="0" smtClean="0">
                <a:solidFill>
                  <a:prstClr val="white"/>
                </a:solidFill>
              </a:rPr>
              <a:t>Funnel Analysis</a:t>
            </a:r>
            <a:endParaRPr lang="ko-KR" altLang="en-US" sz="3600" b="1" spc="-150" dirty="0">
              <a:solidFill>
                <a:prstClr val="white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312706" y="801857"/>
            <a:ext cx="585216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b="1" spc="-150" dirty="0" err="1" smtClean="0">
                <a:solidFill>
                  <a:prstClr val="white">
                    <a:alpha val="25000"/>
                  </a:prstClr>
                </a:solidFill>
              </a:rPr>
              <a:t>Ggal</a:t>
            </a:r>
            <a:r>
              <a:rPr lang="en-US" altLang="ko-KR" sz="6600" b="1" spc="-150" dirty="0" smtClean="0">
                <a:solidFill>
                  <a:prstClr val="white">
                    <a:alpha val="25000"/>
                  </a:prstClr>
                </a:solidFill>
              </a:rPr>
              <a:t> </a:t>
            </a:r>
            <a:r>
              <a:rPr lang="en-US" altLang="ko-KR" sz="6600" b="1" spc="-150" dirty="0" err="1" smtClean="0">
                <a:solidFill>
                  <a:prstClr val="white">
                    <a:alpha val="25000"/>
                  </a:prstClr>
                </a:solidFill>
              </a:rPr>
              <a:t>dde</a:t>
            </a:r>
            <a:r>
              <a:rPr lang="en-US" altLang="ko-KR" sz="6600" b="1" spc="-150" dirty="0" smtClean="0">
                <a:solidFill>
                  <a:prstClr val="white">
                    <a:alpha val="25000"/>
                  </a:prstClr>
                </a:solidFill>
              </a:rPr>
              <a:t> </a:t>
            </a:r>
            <a:r>
              <a:rPr lang="en-US" altLang="ko-KR" sz="6600" b="1" spc="-150" dirty="0" err="1" smtClean="0">
                <a:solidFill>
                  <a:prstClr val="white">
                    <a:alpha val="25000"/>
                  </a:prstClr>
                </a:solidFill>
              </a:rPr>
              <a:t>gi</a:t>
            </a:r>
            <a:endParaRPr lang="ko-KR" altLang="en-US" sz="6600" b="1" spc="-150" dirty="0">
              <a:solidFill>
                <a:prstClr val="white">
                  <a:alpha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9249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7230" y="265630"/>
            <a:ext cx="23604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spc="-150" smtClean="0">
                <a:solidFill>
                  <a:schemeClr val="tx1">
                    <a:lumMod val="85000"/>
                    <a:lumOff val="1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Funnel Analysis</a:t>
            </a:r>
            <a:endParaRPr lang="ko-KR" altLang="en-US" sz="3600" spc="-150" dirty="0">
              <a:solidFill>
                <a:schemeClr val="tx1">
                  <a:lumMod val="85000"/>
                  <a:lumOff val="15000"/>
                </a:schemeClr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635623" y="2474257"/>
            <a:ext cx="6350959" cy="1519520"/>
          </a:xfrm>
          <a:prstGeom prst="rect">
            <a:avLst/>
          </a:prstGeom>
          <a:noFill/>
          <a:ln w="41275">
            <a:solidFill>
              <a:srgbClr val="FF26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447" y="-13448"/>
            <a:ext cx="12192000" cy="6916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327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7230" y="265630"/>
            <a:ext cx="23604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spc="-150" smtClean="0">
                <a:solidFill>
                  <a:schemeClr val="tx1">
                    <a:lumMod val="85000"/>
                    <a:lumOff val="1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Funnel Analysis</a:t>
            </a:r>
            <a:endParaRPr lang="ko-KR" altLang="en-US" sz="3600" spc="-150" dirty="0">
              <a:solidFill>
                <a:schemeClr val="tx1">
                  <a:lumMod val="85000"/>
                  <a:lumOff val="15000"/>
                </a:schemeClr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77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035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0677" y="534571"/>
            <a:ext cx="23493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spc="-1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Cohort</a:t>
            </a:r>
            <a:endParaRPr lang="ko-KR" altLang="en-US" sz="3600" spc="-150" dirty="0">
              <a:solidFill>
                <a:schemeClr val="tx1">
                  <a:lumMod val="85000"/>
                  <a:lumOff val="15000"/>
                </a:schemeClr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9982" y="1180902"/>
            <a:ext cx="8964706" cy="4473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307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0677" y="534571"/>
            <a:ext cx="23493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spc="-1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A/B Test</a:t>
            </a:r>
            <a:endParaRPr lang="ko-KR" altLang="en-US" sz="3600" spc="-150" dirty="0">
              <a:solidFill>
                <a:schemeClr val="tx1">
                  <a:lumMod val="85000"/>
                  <a:lumOff val="15000"/>
                </a:schemeClr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pic>
        <p:nvPicPr>
          <p:cNvPr id="13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4147" y="682475"/>
            <a:ext cx="9718892" cy="5718325"/>
          </a:xfrm>
          <a:prstGeom prst="rect">
            <a:avLst/>
          </a:prstGeom>
        </p:spPr>
      </p:pic>
      <p:sp>
        <p:nvSpPr>
          <p:cNvPr id="14" name="TextBox 1"/>
          <p:cNvSpPr txBox="1"/>
          <p:nvPr/>
        </p:nvSpPr>
        <p:spPr>
          <a:xfrm>
            <a:off x="360312" y="4990030"/>
            <a:ext cx="23493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spc="-1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A/B/C Test?</a:t>
            </a:r>
            <a:endParaRPr lang="ko-KR" altLang="en-US" sz="3600" spc="-150" dirty="0">
              <a:solidFill>
                <a:schemeClr val="tx1">
                  <a:lumMod val="85000"/>
                  <a:lumOff val="15000"/>
                </a:schemeClr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15" name="TextBox 1"/>
          <p:cNvSpPr txBox="1"/>
          <p:nvPr/>
        </p:nvSpPr>
        <p:spPr>
          <a:xfrm>
            <a:off x="360311" y="5638391"/>
            <a:ext cx="23493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spc="-1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A/A Test?</a:t>
            </a:r>
            <a:endParaRPr lang="ko-KR" altLang="en-US" sz="3600" spc="-150" dirty="0">
              <a:solidFill>
                <a:schemeClr val="tx1">
                  <a:lumMod val="85000"/>
                  <a:lumOff val="15000"/>
                </a:schemeClr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69065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98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137095" y="3010486"/>
            <a:ext cx="5852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spc="-150" dirty="0" smtClean="0">
                <a:solidFill>
                  <a:prstClr val="white"/>
                </a:solidFill>
              </a:rPr>
              <a:t>Extra terms</a:t>
            </a:r>
            <a:endParaRPr lang="ko-KR" altLang="en-US" sz="3600" b="1" spc="-150" dirty="0">
              <a:solidFill>
                <a:prstClr val="white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312706" y="801857"/>
            <a:ext cx="585216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b="1" spc="-150" dirty="0" smtClean="0">
                <a:solidFill>
                  <a:prstClr val="white">
                    <a:alpha val="25000"/>
                  </a:prstClr>
                </a:solidFill>
              </a:rPr>
              <a:t>Marketing</a:t>
            </a:r>
            <a:endParaRPr lang="ko-KR" altLang="en-US" sz="6600" b="1" spc="-150" dirty="0">
              <a:solidFill>
                <a:prstClr val="white">
                  <a:alpha val="25000"/>
                </a:prstClr>
              </a:solidFill>
            </a:endParaRPr>
          </a:p>
        </p:txBody>
      </p:sp>
      <p:sp>
        <p:nvSpPr>
          <p:cNvPr id="4" name="TextBox 2"/>
          <p:cNvSpPr txBox="1"/>
          <p:nvPr/>
        </p:nvSpPr>
        <p:spPr>
          <a:xfrm>
            <a:off x="460546" y="4988375"/>
            <a:ext cx="585216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b="1" spc="-150" dirty="0" smtClean="0">
                <a:solidFill>
                  <a:prstClr val="white">
                    <a:alpha val="25000"/>
                  </a:prstClr>
                </a:solidFill>
              </a:rPr>
              <a:t>$$$</a:t>
            </a:r>
            <a:endParaRPr lang="ko-KR" altLang="en-US" sz="6600" b="1" spc="-150" dirty="0">
              <a:solidFill>
                <a:prstClr val="white">
                  <a:alpha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0098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3685146" y="475060"/>
            <a:ext cx="42670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spc="-150" smtClean="0">
                <a:solidFill>
                  <a:srgbClr val="F8981D"/>
                </a:solidFill>
              </a:rPr>
              <a:t>Growth Hacking</a:t>
            </a:r>
            <a:endParaRPr lang="ko-KR" altLang="en-US" sz="3600" b="1" spc="-150" dirty="0">
              <a:solidFill>
                <a:srgbClr val="F8981D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66091" y="35170"/>
            <a:ext cx="12154486" cy="6822830"/>
          </a:xfrm>
          <a:prstGeom prst="rect">
            <a:avLst/>
          </a:prstGeom>
          <a:noFill/>
          <a:ln w="47625">
            <a:solidFill>
              <a:srgbClr val="F898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10635916" y="5706086"/>
            <a:ext cx="1556084" cy="9304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5523688" y="1539040"/>
            <a:ext cx="6037446" cy="60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0211" y="1121391"/>
            <a:ext cx="4902200" cy="4445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911" y="2775811"/>
            <a:ext cx="3399960" cy="149998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8751" y="2422418"/>
            <a:ext cx="3310154" cy="220676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96814" y="2731305"/>
            <a:ext cx="1588994" cy="1588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418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0677" y="534571"/>
            <a:ext cx="23493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spc="-1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Terms</a:t>
            </a:r>
            <a:endParaRPr lang="ko-KR" altLang="en-US" sz="3600" b="1" spc="-150" dirty="0">
              <a:solidFill>
                <a:schemeClr val="tx1">
                  <a:lumMod val="85000"/>
                  <a:lumOff val="15000"/>
                </a:schemeClr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3" name="텍스트 상자 2"/>
          <p:cNvSpPr txBox="1"/>
          <p:nvPr/>
        </p:nvSpPr>
        <p:spPr>
          <a:xfrm>
            <a:off x="1169894" y="2716306"/>
            <a:ext cx="20708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800" b="1" spc="-15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ACV</a:t>
            </a:r>
            <a:endParaRPr kumimoji="1" lang="ko-KR" altLang="en-US" sz="2800" b="1" spc="-15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" name="텍스트 상자 3"/>
          <p:cNvSpPr txBox="1"/>
          <p:nvPr/>
        </p:nvSpPr>
        <p:spPr>
          <a:xfrm>
            <a:off x="2205317" y="2716306"/>
            <a:ext cx="20708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800" b="1" spc="-15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=</a:t>
            </a:r>
            <a:endParaRPr kumimoji="1" lang="ko-KR" altLang="en-US" sz="2800" b="1" spc="-15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텍스트 상자 4"/>
          <p:cNvSpPr txBox="1"/>
          <p:nvPr/>
        </p:nvSpPr>
        <p:spPr>
          <a:xfrm>
            <a:off x="3240740" y="2707341"/>
            <a:ext cx="46392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800" b="1" spc="-15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GMV / # of customers</a:t>
            </a:r>
            <a:endParaRPr kumimoji="1" lang="ko-KR" altLang="en-US" sz="2800" b="1" spc="-15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텍스트 상자 5"/>
          <p:cNvSpPr txBox="1"/>
          <p:nvPr/>
        </p:nvSpPr>
        <p:spPr>
          <a:xfrm>
            <a:off x="1169894" y="1931476"/>
            <a:ext cx="20708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800" b="1" spc="-15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GMV</a:t>
            </a:r>
            <a:endParaRPr kumimoji="1" lang="ko-KR" altLang="en-US" sz="2800" b="1" spc="-15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" name="텍스트 상자 6"/>
          <p:cNvSpPr txBox="1"/>
          <p:nvPr/>
        </p:nvSpPr>
        <p:spPr>
          <a:xfrm>
            <a:off x="2205317" y="1931476"/>
            <a:ext cx="20708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800" b="1" spc="-15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=</a:t>
            </a:r>
            <a:endParaRPr kumimoji="1" lang="ko-KR" altLang="en-US" sz="2800" b="1" spc="-15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8" name="텍스트 상자 7"/>
          <p:cNvSpPr txBox="1"/>
          <p:nvPr/>
        </p:nvSpPr>
        <p:spPr>
          <a:xfrm>
            <a:off x="3240740" y="1922512"/>
            <a:ext cx="4908178" cy="5411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800" b="1" spc="-15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Gross Merchandize Volume</a:t>
            </a:r>
            <a:endParaRPr kumimoji="1" lang="ko-KR" altLang="en-US" sz="2800" b="1" spc="-15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9" name="텍스트 상자 8"/>
          <p:cNvSpPr txBox="1"/>
          <p:nvPr/>
        </p:nvSpPr>
        <p:spPr>
          <a:xfrm>
            <a:off x="1169894" y="4294931"/>
            <a:ext cx="20708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800" b="1" spc="-15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CPM</a:t>
            </a:r>
            <a:endParaRPr kumimoji="1" lang="ko-KR" altLang="en-US" sz="2800" b="1" spc="-15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0" name="텍스트 상자 9"/>
          <p:cNvSpPr txBox="1"/>
          <p:nvPr/>
        </p:nvSpPr>
        <p:spPr>
          <a:xfrm>
            <a:off x="2205317" y="4294931"/>
            <a:ext cx="20708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800" b="1" spc="-15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=</a:t>
            </a:r>
            <a:endParaRPr kumimoji="1" lang="ko-KR" altLang="en-US" sz="2800" b="1" spc="-15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1" name="텍스트 상자 10"/>
          <p:cNvSpPr txBox="1"/>
          <p:nvPr/>
        </p:nvSpPr>
        <p:spPr>
          <a:xfrm>
            <a:off x="3240740" y="4285966"/>
            <a:ext cx="410135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800" b="1" spc="-15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Cost Per Thousand</a:t>
            </a:r>
          </a:p>
          <a:p>
            <a:pPr algn="ctr"/>
            <a:endParaRPr kumimoji="1" lang="ko-KR" altLang="en-US" sz="2800" b="1" spc="-15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2" name="텍스트 상자 11"/>
          <p:cNvSpPr txBox="1"/>
          <p:nvPr/>
        </p:nvSpPr>
        <p:spPr>
          <a:xfrm>
            <a:off x="1169894" y="3510101"/>
            <a:ext cx="20708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800" b="1" spc="-15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AOV</a:t>
            </a:r>
            <a:endParaRPr kumimoji="1" lang="ko-KR" altLang="en-US" sz="2800" b="1" spc="-15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3" name="텍스트 상자 12"/>
          <p:cNvSpPr txBox="1"/>
          <p:nvPr/>
        </p:nvSpPr>
        <p:spPr>
          <a:xfrm>
            <a:off x="2205317" y="3510101"/>
            <a:ext cx="20708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800" b="1" spc="-15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=</a:t>
            </a:r>
            <a:endParaRPr kumimoji="1" lang="ko-KR" altLang="en-US" sz="2800" b="1" spc="-15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4" name="텍스트 상자 13"/>
          <p:cNvSpPr txBox="1"/>
          <p:nvPr/>
        </p:nvSpPr>
        <p:spPr>
          <a:xfrm>
            <a:off x="3240740" y="3501136"/>
            <a:ext cx="44375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800" b="1" spc="-15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GMV / # of Orders</a:t>
            </a:r>
            <a:endParaRPr kumimoji="1" lang="ko-KR" altLang="en-US" sz="2800" b="1" spc="-15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5" name="텍스트 상자 14"/>
          <p:cNvSpPr txBox="1"/>
          <p:nvPr/>
        </p:nvSpPr>
        <p:spPr>
          <a:xfrm>
            <a:off x="1169894" y="5855626"/>
            <a:ext cx="20708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800" b="1" spc="-15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CPA </a:t>
            </a:r>
            <a:endParaRPr kumimoji="1" lang="ko-KR" altLang="en-US" sz="2800" b="1" spc="-15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6" name="텍스트 상자 15"/>
          <p:cNvSpPr txBox="1"/>
          <p:nvPr/>
        </p:nvSpPr>
        <p:spPr>
          <a:xfrm>
            <a:off x="2205317" y="5855626"/>
            <a:ext cx="20708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800" b="1" spc="-15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=</a:t>
            </a:r>
            <a:endParaRPr kumimoji="1" lang="ko-KR" altLang="en-US" sz="2800" b="1" spc="-15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7" name="텍스트 상자 16"/>
          <p:cNvSpPr txBox="1"/>
          <p:nvPr/>
        </p:nvSpPr>
        <p:spPr>
          <a:xfrm>
            <a:off x="3240740" y="5846661"/>
            <a:ext cx="41013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800" b="1" spc="-15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Cost Per Action</a:t>
            </a:r>
            <a:endParaRPr kumimoji="1" lang="ko-KR" altLang="en-US" sz="2800" b="1" spc="-15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8" name="텍스트 상자 17"/>
          <p:cNvSpPr txBox="1"/>
          <p:nvPr/>
        </p:nvSpPr>
        <p:spPr>
          <a:xfrm>
            <a:off x="1169894" y="5070796"/>
            <a:ext cx="20708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800" b="1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CPC</a:t>
            </a:r>
            <a:endParaRPr kumimoji="1" lang="ko-KR" altLang="en-US" sz="2800" b="1" spc="-15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9" name="텍스트 상자 18"/>
          <p:cNvSpPr txBox="1"/>
          <p:nvPr/>
        </p:nvSpPr>
        <p:spPr>
          <a:xfrm>
            <a:off x="2205317" y="5070796"/>
            <a:ext cx="20708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800" b="1" spc="-15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=</a:t>
            </a:r>
            <a:endParaRPr kumimoji="1" lang="ko-KR" altLang="en-US" sz="2800" b="1" spc="-15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0" name="텍스트 상자 19"/>
          <p:cNvSpPr txBox="1"/>
          <p:nvPr/>
        </p:nvSpPr>
        <p:spPr>
          <a:xfrm>
            <a:off x="3240740" y="5061831"/>
            <a:ext cx="44375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800" b="1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Cost Per Click</a:t>
            </a:r>
            <a:endParaRPr kumimoji="1" lang="ko-KR" altLang="en-US" sz="2800" b="1" spc="-15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1" name="텍스트 상자 20"/>
          <p:cNvSpPr txBox="1"/>
          <p:nvPr/>
        </p:nvSpPr>
        <p:spPr>
          <a:xfrm>
            <a:off x="5190564" y="4268036"/>
            <a:ext cx="41013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800" b="1" spc="-15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(Mille)</a:t>
            </a:r>
            <a:endParaRPr kumimoji="1" lang="ko-KR" altLang="en-US" sz="2800" b="1" spc="-15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3" name="텍스트 상자 22"/>
          <p:cNvSpPr txBox="1"/>
          <p:nvPr/>
        </p:nvSpPr>
        <p:spPr>
          <a:xfrm>
            <a:off x="6306671" y="5837695"/>
            <a:ext cx="20708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800" b="1" spc="-15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=</a:t>
            </a:r>
            <a:endParaRPr kumimoji="1" lang="ko-KR" altLang="en-US" sz="2800" b="1" spc="-15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4" name="텍스트 상자 23"/>
          <p:cNvSpPr txBox="1"/>
          <p:nvPr/>
        </p:nvSpPr>
        <p:spPr>
          <a:xfrm>
            <a:off x="7342094" y="5828730"/>
            <a:ext cx="41013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800" b="1" spc="-15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Cost Per Purchase</a:t>
            </a:r>
            <a:endParaRPr kumimoji="1" lang="ko-KR" altLang="en-US" sz="2800" b="1" spc="-15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0736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3" grpId="0"/>
      <p:bldP spid="24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0677" y="534571"/>
            <a:ext cx="23493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spc="-1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Terms</a:t>
            </a:r>
            <a:endParaRPr lang="ko-KR" altLang="en-US" sz="3600" b="1" spc="-150" dirty="0">
              <a:solidFill>
                <a:schemeClr val="tx1">
                  <a:lumMod val="85000"/>
                  <a:lumOff val="15000"/>
                </a:schemeClr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3" name="텍스트 상자 2"/>
          <p:cNvSpPr txBox="1"/>
          <p:nvPr/>
        </p:nvSpPr>
        <p:spPr>
          <a:xfrm>
            <a:off x="1169894" y="2716306"/>
            <a:ext cx="20708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800" b="1" spc="-15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DT</a:t>
            </a:r>
            <a:endParaRPr kumimoji="1" lang="ko-KR" altLang="en-US" sz="2800" b="1" spc="-15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" name="텍스트 상자 3"/>
          <p:cNvSpPr txBox="1"/>
          <p:nvPr/>
        </p:nvSpPr>
        <p:spPr>
          <a:xfrm>
            <a:off x="2205317" y="2716306"/>
            <a:ext cx="20708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800" b="1" spc="-15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=</a:t>
            </a:r>
            <a:endParaRPr kumimoji="1" lang="ko-KR" altLang="en-US" sz="2800" b="1" spc="-15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텍스트 상자 4"/>
          <p:cNvSpPr txBox="1"/>
          <p:nvPr/>
        </p:nvSpPr>
        <p:spPr>
          <a:xfrm>
            <a:off x="3240740" y="2707341"/>
            <a:ext cx="46392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800" b="1" spc="-15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Duration Time</a:t>
            </a:r>
            <a:endParaRPr kumimoji="1" lang="ko-KR" altLang="en-US" sz="2800" b="1" spc="-15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텍스트 상자 5"/>
          <p:cNvSpPr txBox="1"/>
          <p:nvPr/>
        </p:nvSpPr>
        <p:spPr>
          <a:xfrm>
            <a:off x="1169894" y="1931476"/>
            <a:ext cx="20708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800" b="1" spc="-15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CTR</a:t>
            </a:r>
            <a:endParaRPr kumimoji="1" lang="ko-KR" altLang="en-US" sz="2800" b="1" spc="-15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" name="텍스트 상자 6"/>
          <p:cNvSpPr txBox="1"/>
          <p:nvPr/>
        </p:nvSpPr>
        <p:spPr>
          <a:xfrm>
            <a:off x="2205317" y="1931476"/>
            <a:ext cx="20708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800" b="1" spc="-15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=</a:t>
            </a:r>
            <a:endParaRPr kumimoji="1" lang="ko-KR" altLang="en-US" sz="2800" b="1" spc="-15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8" name="텍스트 상자 7"/>
          <p:cNvSpPr txBox="1"/>
          <p:nvPr/>
        </p:nvSpPr>
        <p:spPr>
          <a:xfrm>
            <a:off x="3240740" y="1922512"/>
            <a:ext cx="4908178" cy="5411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800" b="1" spc="-15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Click Through Rate</a:t>
            </a:r>
            <a:endParaRPr kumimoji="1" lang="ko-KR" altLang="en-US" sz="2800" b="1" spc="-15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9" name="텍스트 상자 8"/>
          <p:cNvSpPr txBox="1"/>
          <p:nvPr/>
        </p:nvSpPr>
        <p:spPr>
          <a:xfrm>
            <a:off x="1169894" y="4294931"/>
            <a:ext cx="20708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800" b="1" spc="-15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ROI</a:t>
            </a:r>
            <a:endParaRPr kumimoji="1" lang="ko-KR" altLang="en-US" sz="2800" b="1" spc="-15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0" name="텍스트 상자 9"/>
          <p:cNvSpPr txBox="1"/>
          <p:nvPr/>
        </p:nvSpPr>
        <p:spPr>
          <a:xfrm>
            <a:off x="2205317" y="4294931"/>
            <a:ext cx="20708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800" b="1" spc="-15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=</a:t>
            </a:r>
            <a:endParaRPr kumimoji="1" lang="ko-KR" altLang="en-US" sz="2800" b="1" spc="-15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1" name="텍스트 상자 10"/>
          <p:cNvSpPr txBox="1"/>
          <p:nvPr/>
        </p:nvSpPr>
        <p:spPr>
          <a:xfrm>
            <a:off x="3240740" y="4285966"/>
            <a:ext cx="410135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800" b="1" spc="-15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Return of investment</a:t>
            </a:r>
          </a:p>
          <a:p>
            <a:pPr algn="ctr"/>
            <a:endParaRPr kumimoji="1" lang="ko-KR" altLang="en-US" sz="2800" b="1" spc="-15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2" name="텍스트 상자 11"/>
          <p:cNvSpPr txBox="1"/>
          <p:nvPr/>
        </p:nvSpPr>
        <p:spPr>
          <a:xfrm>
            <a:off x="1169894" y="3510101"/>
            <a:ext cx="20708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800" b="1" spc="-15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ROAS</a:t>
            </a:r>
            <a:endParaRPr kumimoji="1" lang="ko-KR" altLang="en-US" sz="2800" b="1" spc="-15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3" name="텍스트 상자 12"/>
          <p:cNvSpPr txBox="1"/>
          <p:nvPr/>
        </p:nvSpPr>
        <p:spPr>
          <a:xfrm>
            <a:off x="2205317" y="3510101"/>
            <a:ext cx="20708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800" b="1" spc="-15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=</a:t>
            </a:r>
            <a:endParaRPr kumimoji="1" lang="ko-KR" altLang="en-US" sz="2800" b="1" spc="-15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4" name="텍스트 상자 13"/>
          <p:cNvSpPr txBox="1"/>
          <p:nvPr/>
        </p:nvSpPr>
        <p:spPr>
          <a:xfrm>
            <a:off x="3240740" y="3501136"/>
            <a:ext cx="44375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800" b="1" spc="-15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Return on ads spending </a:t>
            </a:r>
            <a:endParaRPr kumimoji="1" lang="ko-KR" altLang="en-US" sz="2800" b="1" spc="-15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5" name="텍스트 상자 14"/>
          <p:cNvSpPr txBox="1"/>
          <p:nvPr/>
        </p:nvSpPr>
        <p:spPr>
          <a:xfrm>
            <a:off x="1169894" y="5855626"/>
            <a:ext cx="20708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800" b="1" spc="-15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LTV</a:t>
            </a:r>
            <a:endParaRPr kumimoji="1" lang="ko-KR" altLang="en-US" sz="2800" b="1" spc="-15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6" name="텍스트 상자 15"/>
          <p:cNvSpPr txBox="1"/>
          <p:nvPr/>
        </p:nvSpPr>
        <p:spPr>
          <a:xfrm>
            <a:off x="2205317" y="5855626"/>
            <a:ext cx="20708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800" b="1" spc="-15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=</a:t>
            </a:r>
            <a:endParaRPr kumimoji="1" lang="ko-KR" altLang="en-US" sz="2800" b="1" spc="-15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7" name="텍스트 상자 16"/>
          <p:cNvSpPr txBox="1"/>
          <p:nvPr/>
        </p:nvSpPr>
        <p:spPr>
          <a:xfrm>
            <a:off x="3240740" y="5846661"/>
            <a:ext cx="41013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800" b="1" spc="-15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Life Time Value</a:t>
            </a:r>
            <a:endParaRPr kumimoji="1" lang="ko-KR" altLang="en-US" sz="2800" b="1" spc="-15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8" name="텍스트 상자 17"/>
          <p:cNvSpPr txBox="1"/>
          <p:nvPr/>
        </p:nvSpPr>
        <p:spPr>
          <a:xfrm>
            <a:off x="1169894" y="5070796"/>
            <a:ext cx="20708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800" b="1" spc="-15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CPP</a:t>
            </a:r>
            <a:endParaRPr kumimoji="1" lang="ko-KR" altLang="en-US" sz="2800" b="1" spc="-15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9" name="텍스트 상자 18"/>
          <p:cNvSpPr txBox="1"/>
          <p:nvPr/>
        </p:nvSpPr>
        <p:spPr>
          <a:xfrm>
            <a:off x="2205317" y="5070796"/>
            <a:ext cx="20708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800" b="1" spc="-15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=</a:t>
            </a:r>
            <a:endParaRPr kumimoji="1" lang="ko-KR" altLang="en-US" sz="2800" b="1" spc="-15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0" name="텍스트 상자 19"/>
          <p:cNvSpPr txBox="1"/>
          <p:nvPr/>
        </p:nvSpPr>
        <p:spPr>
          <a:xfrm>
            <a:off x="3240740" y="5061831"/>
            <a:ext cx="44375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800" b="1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Cost </a:t>
            </a:r>
            <a:r>
              <a:rPr kumimoji="1" lang="en-US" altLang="ko-KR" sz="2800" b="1" spc="-15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Per Purchase</a:t>
            </a:r>
            <a:endParaRPr kumimoji="1" lang="ko-KR" altLang="en-US" sz="2800" b="1" spc="-15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5" name="텍스트 상자 24"/>
          <p:cNvSpPr txBox="1"/>
          <p:nvPr/>
        </p:nvSpPr>
        <p:spPr>
          <a:xfrm>
            <a:off x="6642848" y="3519066"/>
            <a:ext cx="20708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800" b="1" spc="-15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=</a:t>
            </a:r>
            <a:endParaRPr kumimoji="1" lang="ko-KR" altLang="en-US" sz="2800" b="1" spc="-15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6" name="텍스트 상자 25"/>
          <p:cNvSpPr txBox="1"/>
          <p:nvPr/>
        </p:nvSpPr>
        <p:spPr>
          <a:xfrm>
            <a:off x="7678271" y="3510101"/>
            <a:ext cx="41013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800" b="1" spc="-15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(GMV / Ad $) * 100</a:t>
            </a:r>
            <a:endParaRPr kumimoji="1" lang="ko-KR" altLang="en-US" sz="2800" b="1" spc="-15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7" name="텍스트 상자 26"/>
          <p:cNvSpPr txBox="1"/>
          <p:nvPr/>
        </p:nvSpPr>
        <p:spPr>
          <a:xfrm>
            <a:off x="6459072" y="4286801"/>
            <a:ext cx="20708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800" b="1" spc="-15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=</a:t>
            </a:r>
            <a:endParaRPr kumimoji="1" lang="ko-KR" altLang="en-US" sz="2800" b="1" spc="-15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8" name="텍스트 상자 27"/>
          <p:cNvSpPr txBox="1"/>
          <p:nvPr/>
        </p:nvSpPr>
        <p:spPr>
          <a:xfrm>
            <a:off x="7494495" y="4277836"/>
            <a:ext cx="41013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800" b="1" spc="-15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(GMV / Invest.) * 100</a:t>
            </a:r>
            <a:endParaRPr kumimoji="1" lang="ko-KR" altLang="en-US" sz="2800" b="1" spc="-15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9" name="텍스트 상자 28"/>
          <p:cNvSpPr txBox="1"/>
          <p:nvPr/>
        </p:nvSpPr>
        <p:spPr>
          <a:xfrm>
            <a:off x="6459072" y="5082684"/>
            <a:ext cx="20708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800" b="1" spc="-15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=</a:t>
            </a:r>
            <a:endParaRPr kumimoji="1" lang="ko-KR" altLang="en-US" sz="2800" b="1" spc="-15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0" name="텍스트 상자 29"/>
          <p:cNvSpPr txBox="1"/>
          <p:nvPr/>
        </p:nvSpPr>
        <p:spPr>
          <a:xfrm>
            <a:off x="7494495" y="5073719"/>
            <a:ext cx="410135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200" b="1" spc="-15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(GMV / # of purchase) * 100</a:t>
            </a:r>
            <a:endParaRPr kumimoji="1" lang="ko-KR" altLang="en-US" sz="2200" b="1" spc="-15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8023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5" grpId="0"/>
      <p:bldP spid="26" grpId="0"/>
      <p:bldP spid="27" grpId="0"/>
      <p:bldP spid="28" grpId="0"/>
      <p:bldP spid="29" grpId="1"/>
      <p:bldP spid="30" grpId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677" y="90066"/>
            <a:ext cx="11800311" cy="6474153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8848165" y="5876365"/>
            <a:ext cx="3092823" cy="6878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00231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98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137095" y="3010486"/>
            <a:ext cx="5852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spc="-150" dirty="0" smtClean="0">
                <a:solidFill>
                  <a:schemeClr val="bg1"/>
                </a:solidFill>
              </a:rPr>
              <a:t>Real life example</a:t>
            </a:r>
            <a:endParaRPr lang="ko-KR" altLang="en-US" sz="3600" b="1" spc="-150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312706" y="801857"/>
            <a:ext cx="585216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b="1" spc="-150" dirty="0" smtClean="0">
                <a:solidFill>
                  <a:schemeClr val="bg1">
                    <a:alpha val="25000"/>
                  </a:schemeClr>
                </a:solidFill>
              </a:rPr>
              <a:t>Case Study</a:t>
            </a:r>
            <a:endParaRPr lang="ko-KR" altLang="en-US" sz="6600" b="1" spc="-150" dirty="0">
              <a:solidFill>
                <a:schemeClr val="bg1">
                  <a:alpha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2729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0677" y="618362"/>
            <a:ext cx="24652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spc="-15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HY중고딕" panose="02030600000101010101" pitchFamily="18" charset="-127"/>
              </a:rPr>
              <a:t>Non members </a:t>
            </a:r>
            <a:br>
              <a:rPr lang="en-US" altLang="ko-KR" sz="2000" b="1" spc="-15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HY중고딕" panose="02030600000101010101" pitchFamily="18" charset="-127"/>
              </a:rPr>
            </a:br>
            <a:r>
              <a:rPr lang="en-US" altLang="ko-KR" sz="2000" b="1" spc="-15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HY중고딕" panose="02030600000101010101" pitchFamily="18" charset="-127"/>
              </a:rPr>
              <a:t>purchase</a:t>
            </a:r>
            <a:endParaRPr lang="ko-KR" altLang="en-US" sz="2000" b="1" spc="-150" dirty="0">
              <a:solidFill>
                <a:schemeClr val="tx1">
                  <a:lumMod val="85000"/>
                  <a:lumOff val="15000"/>
                </a:schemeClr>
              </a:solidFill>
              <a:ea typeface="HY중고딕" panose="02030600000101010101" pitchFamily="18" charset="-127"/>
            </a:endParaRPr>
          </a:p>
        </p:txBody>
      </p:sp>
      <p:sp>
        <p:nvSpPr>
          <p:cNvPr id="13" name="육각형 1"/>
          <p:cNvSpPr/>
          <p:nvPr/>
        </p:nvSpPr>
        <p:spPr>
          <a:xfrm>
            <a:off x="337624" y="1913206"/>
            <a:ext cx="2268274" cy="1955409"/>
          </a:xfrm>
          <a:prstGeom prst="hexagon">
            <a:avLst/>
          </a:prstGeom>
          <a:solidFill>
            <a:srgbClr val="F898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육각형 2"/>
          <p:cNvSpPr/>
          <p:nvPr/>
        </p:nvSpPr>
        <p:spPr>
          <a:xfrm>
            <a:off x="2338611" y="3672774"/>
            <a:ext cx="2268274" cy="1955409"/>
          </a:xfrm>
          <a:prstGeom prst="hexagon">
            <a:avLst/>
          </a:prstGeom>
          <a:solidFill>
            <a:srgbClr val="F898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육각형 3"/>
          <p:cNvSpPr/>
          <p:nvPr/>
        </p:nvSpPr>
        <p:spPr>
          <a:xfrm>
            <a:off x="4684540" y="2254348"/>
            <a:ext cx="2268274" cy="1955409"/>
          </a:xfrm>
          <a:prstGeom prst="hexagon">
            <a:avLst/>
          </a:prstGeom>
          <a:solidFill>
            <a:srgbClr val="F898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육각형 4"/>
          <p:cNvSpPr/>
          <p:nvPr/>
        </p:nvSpPr>
        <p:spPr>
          <a:xfrm>
            <a:off x="7105930" y="3636518"/>
            <a:ext cx="2268274" cy="1955409"/>
          </a:xfrm>
          <a:prstGeom prst="hexagon">
            <a:avLst/>
          </a:prstGeom>
          <a:solidFill>
            <a:srgbClr val="F898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연결선 6"/>
          <p:cNvCxnSpPr/>
          <p:nvPr/>
        </p:nvCxnSpPr>
        <p:spPr>
          <a:xfrm>
            <a:off x="2124222" y="3426589"/>
            <a:ext cx="858129" cy="1058593"/>
          </a:xfrm>
          <a:prstGeom prst="line">
            <a:avLst/>
          </a:prstGeom>
          <a:ln w="34925">
            <a:solidFill>
              <a:srgbClr val="F8981D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7"/>
          <p:cNvCxnSpPr/>
          <p:nvPr/>
        </p:nvCxnSpPr>
        <p:spPr>
          <a:xfrm flipH="1">
            <a:off x="3981157" y="3574951"/>
            <a:ext cx="1109659" cy="1077938"/>
          </a:xfrm>
          <a:prstGeom prst="line">
            <a:avLst/>
          </a:prstGeom>
          <a:ln w="34925">
            <a:solidFill>
              <a:srgbClr val="F8981D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13"/>
          <p:cNvSpPr txBox="1"/>
          <p:nvPr/>
        </p:nvSpPr>
        <p:spPr>
          <a:xfrm>
            <a:off x="583272" y="2531718"/>
            <a:ext cx="173567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-150" dirty="0" smtClean="0">
                <a:solidFill>
                  <a:schemeClr val="bg1"/>
                </a:solidFill>
              </a:rPr>
              <a:t>(Try </a:t>
            </a:r>
            <a:r>
              <a:rPr lang="en-US" altLang="ko-KR" b="1" spc="-150" smtClean="0">
                <a:solidFill>
                  <a:schemeClr val="bg1"/>
                </a:solidFill>
              </a:rPr>
              <a:t>to) </a:t>
            </a:r>
            <a:r>
              <a:rPr lang="en-US" altLang="ko-KR" sz="2400" b="1" spc="-150" smtClean="0">
                <a:solidFill>
                  <a:schemeClr val="bg1"/>
                </a:solidFill>
              </a:rPr>
              <a:t>Purchase</a:t>
            </a:r>
            <a:endParaRPr lang="ko-KR" altLang="en-US" sz="2400" b="1" spc="-150" dirty="0">
              <a:solidFill>
                <a:schemeClr val="bg1"/>
              </a:solidFill>
            </a:endParaRPr>
          </a:p>
        </p:txBody>
      </p:sp>
      <p:sp>
        <p:nvSpPr>
          <p:cNvPr id="25" name="TextBox 14"/>
          <p:cNvSpPr txBox="1"/>
          <p:nvPr/>
        </p:nvSpPr>
        <p:spPr>
          <a:xfrm>
            <a:off x="2570656" y="4249549"/>
            <a:ext cx="17356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spc="-150" smtClean="0">
                <a:solidFill>
                  <a:schemeClr val="bg1"/>
                </a:solidFill>
              </a:rPr>
              <a:t>Not registered</a:t>
            </a:r>
            <a:endParaRPr lang="ko-KR" altLang="en-US" sz="2400" b="1" spc="-150" dirty="0">
              <a:solidFill>
                <a:schemeClr val="bg1"/>
              </a:solidFill>
            </a:endParaRPr>
          </a:p>
        </p:txBody>
      </p:sp>
      <p:sp>
        <p:nvSpPr>
          <p:cNvPr id="26" name="TextBox 15"/>
          <p:cNvSpPr txBox="1"/>
          <p:nvPr/>
        </p:nvSpPr>
        <p:spPr>
          <a:xfrm>
            <a:off x="4950840" y="3001219"/>
            <a:ext cx="17356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spc="-150" dirty="0" smtClean="0">
                <a:solidFill>
                  <a:schemeClr val="bg1"/>
                </a:solidFill>
              </a:rPr>
              <a:t>Bounced</a:t>
            </a:r>
            <a:endParaRPr lang="ko-KR" altLang="en-US" sz="2400" b="1" spc="-150" dirty="0">
              <a:solidFill>
                <a:schemeClr val="bg1"/>
              </a:solidFill>
            </a:endParaRPr>
          </a:p>
        </p:txBody>
      </p:sp>
      <p:sp>
        <p:nvSpPr>
          <p:cNvPr id="27" name="TextBox 16"/>
          <p:cNvSpPr txBox="1"/>
          <p:nvPr/>
        </p:nvSpPr>
        <p:spPr>
          <a:xfrm>
            <a:off x="7372230" y="4237390"/>
            <a:ext cx="17356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spc="-150" dirty="0" smtClean="0">
                <a:solidFill>
                  <a:schemeClr val="bg1"/>
                </a:solidFill>
              </a:rPr>
              <a:t>Really Bounced</a:t>
            </a:r>
            <a:endParaRPr lang="ko-KR" altLang="en-US" sz="2400" b="1" spc="-150" dirty="0">
              <a:solidFill>
                <a:schemeClr val="bg1"/>
              </a:solidFill>
            </a:endParaRPr>
          </a:p>
        </p:txBody>
      </p:sp>
      <p:sp>
        <p:nvSpPr>
          <p:cNvPr id="34" name="육각형 4"/>
          <p:cNvSpPr/>
          <p:nvPr/>
        </p:nvSpPr>
        <p:spPr>
          <a:xfrm>
            <a:off x="7213350" y="801121"/>
            <a:ext cx="2268274" cy="1955409"/>
          </a:xfrm>
          <a:prstGeom prst="hexagon">
            <a:avLst/>
          </a:prstGeom>
          <a:solidFill>
            <a:srgbClr val="F898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16"/>
          <p:cNvSpPr txBox="1"/>
          <p:nvPr/>
        </p:nvSpPr>
        <p:spPr>
          <a:xfrm>
            <a:off x="7448883" y="1323258"/>
            <a:ext cx="17356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spc="-150" dirty="0" smtClean="0">
                <a:solidFill>
                  <a:schemeClr val="bg1"/>
                </a:solidFill>
              </a:rPr>
              <a:t>Log-in</a:t>
            </a:r>
            <a:r>
              <a:rPr lang="en-US" altLang="ko-KR" sz="2400" b="1" spc="-150" smtClean="0">
                <a:solidFill>
                  <a:schemeClr val="bg1"/>
                </a:solidFill>
              </a:rPr>
              <a:t/>
            </a:r>
            <a:br>
              <a:rPr lang="en-US" altLang="ko-KR" sz="2400" b="1" spc="-150" smtClean="0">
                <a:solidFill>
                  <a:schemeClr val="bg1"/>
                </a:solidFill>
              </a:rPr>
            </a:br>
            <a:r>
              <a:rPr lang="en-US" altLang="ko-KR" sz="2400" b="1" spc="-150" smtClean="0">
                <a:solidFill>
                  <a:schemeClr val="bg1"/>
                </a:solidFill>
              </a:rPr>
              <a:t>Register</a:t>
            </a:r>
            <a:endParaRPr lang="ko-KR" altLang="en-US" sz="2400" b="1" spc="-150" dirty="0">
              <a:solidFill>
                <a:schemeClr val="bg1"/>
              </a:solidFill>
            </a:endParaRPr>
          </a:p>
        </p:txBody>
      </p:sp>
      <p:cxnSp>
        <p:nvCxnSpPr>
          <p:cNvPr id="37" name="직선 연결선 7"/>
          <p:cNvCxnSpPr/>
          <p:nvPr/>
        </p:nvCxnSpPr>
        <p:spPr>
          <a:xfrm flipH="1">
            <a:off x="6367928" y="1926024"/>
            <a:ext cx="1109659" cy="1077938"/>
          </a:xfrm>
          <a:prstGeom prst="line">
            <a:avLst/>
          </a:prstGeom>
          <a:ln w="34925">
            <a:solidFill>
              <a:srgbClr val="F8981D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6"/>
          <p:cNvCxnSpPr/>
          <p:nvPr/>
        </p:nvCxnSpPr>
        <p:spPr>
          <a:xfrm>
            <a:off x="6564329" y="3288853"/>
            <a:ext cx="858129" cy="1058593"/>
          </a:xfrm>
          <a:prstGeom prst="line">
            <a:avLst/>
          </a:prstGeom>
          <a:ln w="34925">
            <a:solidFill>
              <a:srgbClr val="F8981D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그림 3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6609" y="945757"/>
            <a:ext cx="1744865" cy="1308649"/>
          </a:xfrm>
          <a:prstGeom prst="rect">
            <a:avLst/>
          </a:prstGeom>
        </p:spPr>
      </p:pic>
      <p:cxnSp>
        <p:nvCxnSpPr>
          <p:cNvPr id="22" name="직선 연결선 10"/>
          <p:cNvCxnSpPr/>
          <p:nvPr/>
        </p:nvCxnSpPr>
        <p:spPr>
          <a:xfrm flipH="1" flipV="1">
            <a:off x="8776084" y="1775760"/>
            <a:ext cx="1839676" cy="3065"/>
          </a:xfrm>
          <a:prstGeom prst="line">
            <a:avLst/>
          </a:prstGeom>
          <a:ln w="34925">
            <a:solidFill>
              <a:srgbClr val="F8981D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그림 4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6331" y="3946178"/>
            <a:ext cx="1236537" cy="1854806"/>
          </a:xfrm>
          <a:prstGeom prst="rect">
            <a:avLst/>
          </a:prstGeom>
        </p:spPr>
      </p:pic>
      <p:cxnSp>
        <p:nvCxnSpPr>
          <p:cNvPr id="20" name="직선 연결선 8"/>
          <p:cNvCxnSpPr/>
          <p:nvPr/>
        </p:nvCxnSpPr>
        <p:spPr>
          <a:xfrm flipH="1">
            <a:off x="8776084" y="4487593"/>
            <a:ext cx="1839677" cy="0"/>
          </a:xfrm>
          <a:prstGeom prst="line">
            <a:avLst/>
          </a:prstGeom>
          <a:ln w="34925">
            <a:solidFill>
              <a:srgbClr val="F8981D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4325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25" grpId="0"/>
      <p:bldP spid="26" grpId="0"/>
      <p:bldP spid="27" grpId="0"/>
      <p:bldP spid="34" grpId="0" animBg="1"/>
      <p:bldP spid="35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0677" y="645256"/>
            <a:ext cx="24652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spc="-15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HY중고딕" panose="02030600000101010101" pitchFamily="18" charset="-127"/>
              </a:rPr>
              <a:t>Non members </a:t>
            </a:r>
            <a:br>
              <a:rPr lang="en-US" altLang="ko-KR" sz="2000" b="1" spc="-15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HY중고딕" panose="02030600000101010101" pitchFamily="18" charset="-127"/>
              </a:rPr>
            </a:br>
            <a:r>
              <a:rPr lang="en-US" altLang="ko-KR" sz="2000" b="1" spc="-15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HY중고딕" panose="02030600000101010101" pitchFamily="18" charset="-127"/>
              </a:rPr>
              <a:t>purchase</a:t>
            </a:r>
            <a:endParaRPr lang="ko-KR" altLang="en-US" sz="2000" b="1" spc="-150" dirty="0">
              <a:solidFill>
                <a:schemeClr val="tx1">
                  <a:lumMod val="85000"/>
                  <a:lumOff val="15000"/>
                </a:schemeClr>
              </a:solidFill>
              <a:ea typeface="HY중고딕" panose="0203060000010101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87" y="201705"/>
            <a:ext cx="12067925" cy="6252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545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98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137095" y="3010486"/>
            <a:ext cx="5852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spc="-150" dirty="0" smtClean="0">
                <a:solidFill>
                  <a:prstClr val="white"/>
                </a:solidFill>
              </a:rPr>
              <a:t>Now GA</a:t>
            </a:r>
            <a:endParaRPr lang="ko-KR" altLang="en-US" sz="3600" b="1" spc="-150" dirty="0">
              <a:solidFill>
                <a:prstClr val="white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499847" y="801857"/>
            <a:ext cx="688489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b="1" spc="-150" smtClean="0">
                <a:solidFill>
                  <a:prstClr val="white">
                    <a:alpha val="25000"/>
                  </a:prstClr>
                </a:solidFill>
              </a:rPr>
              <a:t>Google Analytics</a:t>
            </a:r>
            <a:endParaRPr lang="ko-KR" altLang="en-US" sz="6600" b="1" spc="-150" dirty="0">
              <a:solidFill>
                <a:prstClr val="white">
                  <a:alpha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129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0357" y="429239"/>
            <a:ext cx="23493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-1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HY중고딕" panose="02030600000101010101" pitchFamily="18" charset="-127"/>
              </a:rPr>
              <a:t>Dimension </a:t>
            </a:r>
            <a:br>
              <a:rPr lang="en-US" altLang="ko-KR" b="1" spc="-1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HY중고딕" panose="02030600000101010101" pitchFamily="18" charset="-127"/>
              </a:rPr>
            </a:br>
            <a:r>
              <a:rPr lang="en-US" altLang="ko-KR" b="1" spc="-1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HY중고딕" panose="02030600000101010101" pitchFamily="18" charset="-127"/>
              </a:rPr>
              <a:t>&amp;</a:t>
            </a:r>
          </a:p>
          <a:p>
            <a:pPr algn="ctr"/>
            <a:r>
              <a:rPr lang="en-US" altLang="ko-KR" b="1" spc="-1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HY중고딕" panose="02030600000101010101" pitchFamily="18" charset="-127"/>
              </a:rPr>
              <a:t>Metrics</a:t>
            </a:r>
            <a:endParaRPr lang="ko-KR" altLang="en-US" b="1" spc="-15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HY중고딕" panose="0203060000010101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094892" y="2187243"/>
            <a:ext cx="64992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spc="-150" dirty="0" smtClean="0">
                <a:solidFill>
                  <a:schemeClr val="bg1"/>
                </a:solidFill>
              </a:rPr>
              <a:t>문제가 되는 부분을 파악하여</a:t>
            </a:r>
            <a:r>
              <a:rPr lang="en-US" altLang="ko-KR" sz="2800" spc="-150" dirty="0" smtClean="0">
                <a:solidFill>
                  <a:schemeClr val="bg1"/>
                </a:solidFill>
              </a:rPr>
              <a:t>, </a:t>
            </a:r>
            <a:r>
              <a:rPr lang="ko-KR" altLang="en-US" sz="2800" spc="-150" dirty="0" smtClean="0">
                <a:solidFill>
                  <a:schemeClr val="bg1"/>
                </a:solidFill>
              </a:rPr>
              <a:t>해결한다</a:t>
            </a:r>
            <a:endParaRPr lang="ko-KR" altLang="en-US" sz="2800" spc="-150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8387" y="1183146"/>
            <a:ext cx="9287435" cy="438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025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3094892" y="2187243"/>
            <a:ext cx="64992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spc="-150" dirty="0" smtClean="0">
                <a:solidFill>
                  <a:schemeClr val="bg1"/>
                </a:solidFill>
              </a:rPr>
              <a:t>문제가 되는 부분을 파악하여</a:t>
            </a:r>
            <a:r>
              <a:rPr lang="en-US" altLang="ko-KR" sz="2800" spc="-150" dirty="0" smtClean="0">
                <a:solidFill>
                  <a:schemeClr val="bg1"/>
                </a:solidFill>
              </a:rPr>
              <a:t>, </a:t>
            </a:r>
            <a:r>
              <a:rPr lang="ko-KR" altLang="en-US" sz="2800" spc="-150" dirty="0" smtClean="0">
                <a:solidFill>
                  <a:schemeClr val="bg1"/>
                </a:solidFill>
              </a:rPr>
              <a:t>해결한다</a:t>
            </a:r>
            <a:endParaRPr lang="ko-KR" altLang="en-US" sz="2800" spc="-150" dirty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3380" y="2187243"/>
            <a:ext cx="5410200" cy="23622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606507">
            <a:off x="8377093" y="1591498"/>
            <a:ext cx="887434" cy="47922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31615">
            <a:off x="8377093" y="4309831"/>
            <a:ext cx="887434" cy="47922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53168" y="1100420"/>
            <a:ext cx="2017920" cy="74911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94166" y="4108692"/>
            <a:ext cx="2354490" cy="1511431"/>
          </a:xfrm>
          <a:prstGeom prst="rect">
            <a:avLst/>
          </a:prstGeom>
        </p:spPr>
      </p:pic>
      <p:sp>
        <p:nvSpPr>
          <p:cNvPr id="11" name="TextBox 1"/>
          <p:cNvSpPr txBox="1"/>
          <p:nvPr/>
        </p:nvSpPr>
        <p:spPr>
          <a:xfrm>
            <a:off x="120357" y="429239"/>
            <a:ext cx="23493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-1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HY중고딕" panose="02030600000101010101" pitchFamily="18" charset="-127"/>
              </a:rPr>
              <a:t>Dimension </a:t>
            </a:r>
            <a:br>
              <a:rPr lang="en-US" altLang="ko-KR" b="1" spc="-1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HY중고딕" panose="02030600000101010101" pitchFamily="18" charset="-127"/>
              </a:rPr>
            </a:br>
            <a:r>
              <a:rPr lang="en-US" altLang="ko-KR" b="1" spc="-1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HY중고딕" panose="02030600000101010101" pitchFamily="18" charset="-127"/>
              </a:rPr>
              <a:t>&amp;</a:t>
            </a:r>
          </a:p>
          <a:p>
            <a:pPr algn="ctr"/>
            <a:r>
              <a:rPr lang="en-US" altLang="ko-KR" b="1" spc="-1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HY중고딕" panose="02030600000101010101" pitchFamily="18" charset="-127"/>
              </a:rPr>
              <a:t>Metrics</a:t>
            </a:r>
            <a:endParaRPr lang="ko-KR" altLang="en-US" b="1" spc="-15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HY중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04256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"/>
          <p:cNvSpPr txBox="1"/>
          <p:nvPr/>
        </p:nvSpPr>
        <p:spPr>
          <a:xfrm>
            <a:off x="133804" y="630945"/>
            <a:ext cx="23493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spc="-1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HY중고딕" panose="02030600000101010101" pitchFamily="18" charset="-127"/>
              </a:rPr>
              <a:t>Segmentation</a:t>
            </a:r>
            <a:endParaRPr lang="ko-KR" altLang="en-US" sz="2400" b="1" spc="-15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HY중고딕" panose="02030600000101010101" pitchFamily="18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5389" y="1581355"/>
            <a:ext cx="9732682" cy="4453760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726141" y="5674659"/>
            <a:ext cx="10663518" cy="7126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726141" y="1581355"/>
            <a:ext cx="10663518" cy="7126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직사각형 13"/>
          <p:cNvSpPr/>
          <p:nvPr/>
        </p:nvSpPr>
        <p:spPr>
          <a:xfrm rot="5400000">
            <a:off x="-193947" y="3681798"/>
            <a:ext cx="3488187" cy="7126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직사각형 14"/>
          <p:cNvSpPr/>
          <p:nvPr/>
        </p:nvSpPr>
        <p:spPr>
          <a:xfrm rot="5400000">
            <a:off x="9289220" y="3628007"/>
            <a:ext cx="3488187" cy="7126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텍스트 상자 15"/>
          <p:cNvSpPr txBox="1"/>
          <p:nvPr/>
        </p:nvSpPr>
        <p:spPr>
          <a:xfrm>
            <a:off x="6118412" y="726141"/>
            <a:ext cx="45585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800" spc="-15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Filter &amp; segment ?</a:t>
            </a:r>
            <a:endParaRPr kumimoji="1" lang="ko-KR" altLang="en-US" sz="2800" spc="-15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5727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98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053381" y="2943144"/>
            <a:ext cx="5852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spc="-150" dirty="0" smtClean="0">
                <a:solidFill>
                  <a:prstClr val="white"/>
                </a:solidFill>
              </a:rPr>
              <a:t>Data Analytics</a:t>
            </a:r>
            <a:endParaRPr lang="ko-KR" altLang="en-US" sz="3600" b="1" spc="-15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101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98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123028" y="2897945"/>
            <a:ext cx="5852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spc="-150" dirty="0" smtClean="0">
                <a:solidFill>
                  <a:schemeClr val="bg1"/>
                </a:solidFill>
              </a:rPr>
              <a:t>끗</a:t>
            </a:r>
            <a:endParaRPr lang="ko-KR" altLang="en-US" sz="3600" b="1" spc="-150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133408" y="3404380"/>
            <a:ext cx="585216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b="1" spc="-150" dirty="0" smtClean="0">
                <a:solidFill>
                  <a:schemeClr val="bg1">
                    <a:alpha val="25000"/>
                  </a:schemeClr>
                </a:solidFill>
              </a:rPr>
              <a:t>THANK YOU</a:t>
            </a:r>
            <a:endParaRPr lang="ko-KR" altLang="en-US" sz="6600" b="1" spc="-150" dirty="0">
              <a:solidFill>
                <a:schemeClr val="bg1">
                  <a:alpha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6776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육각형 1"/>
          <p:cNvSpPr/>
          <p:nvPr/>
        </p:nvSpPr>
        <p:spPr>
          <a:xfrm>
            <a:off x="337624" y="1913206"/>
            <a:ext cx="2268274" cy="1955409"/>
          </a:xfrm>
          <a:prstGeom prst="hexagon">
            <a:avLst/>
          </a:prstGeom>
          <a:solidFill>
            <a:srgbClr val="F898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육각형 2"/>
          <p:cNvSpPr/>
          <p:nvPr/>
        </p:nvSpPr>
        <p:spPr>
          <a:xfrm>
            <a:off x="2338611" y="3675185"/>
            <a:ext cx="2268274" cy="1955409"/>
          </a:xfrm>
          <a:prstGeom prst="hexagon">
            <a:avLst/>
          </a:prstGeom>
          <a:solidFill>
            <a:srgbClr val="F898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육각형 3"/>
          <p:cNvSpPr/>
          <p:nvPr/>
        </p:nvSpPr>
        <p:spPr>
          <a:xfrm>
            <a:off x="4684540" y="2254348"/>
            <a:ext cx="2268274" cy="1955409"/>
          </a:xfrm>
          <a:prstGeom prst="hexagon">
            <a:avLst/>
          </a:prstGeom>
          <a:solidFill>
            <a:srgbClr val="F898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육각형 4"/>
          <p:cNvSpPr/>
          <p:nvPr/>
        </p:nvSpPr>
        <p:spPr>
          <a:xfrm>
            <a:off x="7213350" y="3509889"/>
            <a:ext cx="2268274" cy="1955409"/>
          </a:xfrm>
          <a:prstGeom prst="hexagon">
            <a:avLst/>
          </a:prstGeom>
          <a:solidFill>
            <a:srgbClr val="F898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육각형 5"/>
          <p:cNvSpPr/>
          <p:nvPr/>
        </p:nvSpPr>
        <p:spPr>
          <a:xfrm>
            <a:off x="9481624" y="1955409"/>
            <a:ext cx="2268274" cy="1955409"/>
          </a:xfrm>
          <a:prstGeom prst="hexagon">
            <a:avLst/>
          </a:prstGeom>
          <a:solidFill>
            <a:srgbClr val="F898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2124222" y="3429000"/>
            <a:ext cx="858129" cy="1058593"/>
          </a:xfrm>
          <a:prstGeom prst="line">
            <a:avLst/>
          </a:prstGeom>
          <a:ln w="34925">
            <a:solidFill>
              <a:srgbClr val="F8981D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 flipH="1">
            <a:off x="3981157" y="3574951"/>
            <a:ext cx="1109659" cy="1077938"/>
          </a:xfrm>
          <a:prstGeom prst="line">
            <a:avLst/>
          </a:prstGeom>
          <a:ln w="34925">
            <a:solidFill>
              <a:srgbClr val="F8981D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 flipH="1">
            <a:off x="8923135" y="3251394"/>
            <a:ext cx="1109659" cy="1077938"/>
          </a:xfrm>
          <a:prstGeom prst="line">
            <a:avLst/>
          </a:prstGeom>
          <a:ln w="34925">
            <a:solidFill>
              <a:srgbClr val="F8981D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6706630" y="3567037"/>
            <a:ext cx="858129" cy="1058593"/>
          </a:xfrm>
          <a:prstGeom prst="line">
            <a:avLst/>
          </a:prstGeom>
          <a:ln w="34925">
            <a:solidFill>
              <a:srgbClr val="F8981D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 flipH="1">
            <a:off x="11082341" y="1715379"/>
            <a:ext cx="1109659" cy="1077938"/>
          </a:xfrm>
          <a:prstGeom prst="line">
            <a:avLst/>
          </a:prstGeom>
          <a:ln w="34925">
            <a:solidFill>
              <a:srgbClr val="F8981D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0" y="1905292"/>
            <a:ext cx="858129" cy="1058593"/>
          </a:xfrm>
          <a:prstGeom prst="line">
            <a:avLst/>
          </a:prstGeom>
          <a:ln w="34925">
            <a:solidFill>
              <a:srgbClr val="F8981D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343540" y="424943"/>
            <a:ext cx="28698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spc="-150" smtClean="0">
                <a:solidFill>
                  <a:srgbClr val="F8981D"/>
                </a:solidFill>
              </a:rPr>
              <a:t>Contents</a:t>
            </a:r>
            <a:endParaRPr lang="ko-KR" altLang="en-US" sz="3600" b="1" spc="-150" dirty="0">
              <a:solidFill>
                <a:srgbClr val="F8981D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99565" y="2651759"/>
            <a:ext cx="17356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spc="-150" dirty="0" smtClean="0">
                <a:solidFill>
                  <a:schemeClr val="bg1"/>
                </a:solidFill>
              </a:rPr>
              <a:t>What</a:t>
            </a:r>
            <a:endParaRPr lang="ko-KR" altLang="en-US" sz="2400" b="1" spc="-150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622077" y="4368827"/>
            <a:ext cx="17356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spc="-150" smtClean="0">
                <a:solidFill>
                  <a:schemeClr val="bg1"/>
                </a:solidFill>
              </a:rPr>
              <a:t>Why</a:t>
            </a:r>
            <a:endParaRPr lang="ko-KR" altLang="en-US" sz="2400" b="1" spc="-15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950840" y="3001219"/>
            <a:ext cx="17356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spc="-150" dirty="0" smtClean="0">
                <a:solidFill>
                  <a:schemeClr val="bg1"/>
                </a:solidFill>
              </a:rPr>
              <a:t>How</a:t>
            </a:r>
            <a:endParaRPr lang="ko-KR" altLang="en-US" sz="2400" b="1" spc="-150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496668" y="4251960"/>
            <a:ext cx="17356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spc="-150" dirty="0" smtClean="0">
                <a:solidFill>
                  <a:schemeClr val="bg1"/>
                </a:solidFill>
              </a:rPr>
              <a:t>Functions</a:t>
            </a:r>
            <a:endParaRPr lang="ko-KR" altLang="en-US" sz="2400" b="1" spc="-150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9747924" y="2733052"/>
            <a:ext cx="17356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spc="-150" dirty="0" smtClean="0">
                <a:solidFill>
                  <a:schemeClr val="bg1"/>
                </a:solidFill>
              </a:rPr>
              <a:t>Case study</a:t>
            </a:r>
            <a:endParaRPr lang="ko-KR" altLang="en-US" sz="2400" b="1" spc="-150" dirty="0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05670" y="1477333"/>
            <a:ext cx="6665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spc="-150" dirty="0" smtClean="0">
                <a:solidFill>
                  <a:srgbClr val="F8981D"/>
                </a:solidFill>
              </a:rPr>
              <a:t>1</a:t>
            </a:r>
            <a:endParaRPr lang="ko-KR" altLang="en-US" sz="3200" b="1" spc="-150" dirty="0">
              <a:solidFill>
                <a:srgbClr val="F8981D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288814" y="3267202"/>
            <a:ext cx="6665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spc="-150" dirty="0" smtClean="0">
                <a:solidFill>
                  <a:srgbClr val="F8981D"/>
                </a:solidFill>
              </a:rPr>
              <a:t>2</a:t>
            </a:r>
            <a:endParaRPr lang="ko-KR" altLang="en-US" sz="3200" b="1" spc="-150" dirty="0">
              <a:solidFill>
                <a:srgbClr val="F8981D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576875" y="1956336"/>
            <a:ext cx="6665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spc="-150" dirty="0" smtClean="0">
                <a:solidFill>
                  <a:srgbClr val="F8981D"/>
                </a:solidFill>
              </a:rPr>
              <a:t>3</a:t>
            </a:r>
            <a:endParaRPr lang="ko-KR" altLang="en-US" sz="3200" b="1" spc="-150" dirty="0">
              <a:solidFill>
                <a:srgbClr val="F8981D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064930" y="3224998"/>
            <a:ext cx="6665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spc="-150" dirty="0" smtClean="0">
                <a:solidFill>
                  <a:srgbClr val="F8981D"/>
                </a:solidFill>
              </a:rPr>
              <a:t>4</a:t>
            </a:r>
            <a:endParaRPr lang="ko-KR" altLang="en-US" sz="3200" b="1" spc="-150" dirty="0">
              <a:solidFill>
                <a:srgbClr val="F8981D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9366267" y="1667444"/>
            <a:ext cx="6665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spc="-150" dirty="0" smtClean="0">
                <a:solidFill>
                  <a:srgbClr val="F8981D"/>
                </a:solidFill>
              </a:rPr>
              <a:t>5</a:t>
            </a:r>
            <a:endParaRPr lang="ko-KR" altLang="en-US" sz="3200" b="1" spc="-150" dirty="0">
              <a:solidFill>
                <a:srgbClr val="F8981D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4068" y="14068"/>
            <a:ext cx="12154486" cy="6822830"/>
          </a:xfrm>
          <a:prstGeom prst="rect">
            <a:avLst/>
          </a:prstGeom>
          <a:noFill/>
          <a:ln w="47625">
            <a:solidFill>
              <a:srgbClr val="F898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7628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98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179298" y="3108960"/>
            <a:ext cx="5852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spc="-150" dirty="0" smtClean="0">
                <a:solidFill>
                  <a:schemeClr val="bg1"/>
                </a:solidFill>
              </a:rPr>
              <a:t>What is it anyway</a:t>
            </a:r>
            <a:r>
              <a:rPr lang="is-IS" altLang="ko-KR" sz="3600" b="1" spc="-150" dirty="0" smtClean="0">
                <a:solidFill>
                  <a:schemeClr val="bg1"/>
                </a:solidFill>
              </a:rPr>
              <a:t>…</a:t>
            </a:r>
            <a:endParaRPr lang="ko-KR" altLang="en-US" sz="3600" b="1" spc="-150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318675" y="3756074"/>
            <a:ext cx="366128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b="1" spc="-150" dirty="0" smtClean="0">
                <a:solidFill>
                  <a:schemeClr val="bg1">
                    <a:alpha val="25000"/>
                  </a:schemeClr>
                </a:solidFill>
              </a:rPr>
              <a:t>WHAT?</a:t>
            </a:r>
            <a:endParaRPr lang="ko-KR" altLang="en-US" sz="6600" b="1" spc="-150" dirty="0">
              <a:solidFill>
                <a:schemeClr val="bg1">
                  <a:alpha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6647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029012" cy="1304365"/>
          </a:xfrm>
          <a:prstGeom prst="rect">
            <a:avLst/>
          </a:prstGeom>
        </p:spPr>
      </p:pic>
      <p:sp>
        <p:nvSpPr>
          <p:cNvPr id="8" name="텍스트 상자 7"/>
          <p:cNvSpPr txBox="1"/>
          <p:nvPr/>
        </p:nvSpPr>
        <p:spPr>
          <a:xfrm>
            <a:off x="6656294" y="147918"/>
            <a:ext cx="42761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800" spc="-150" dirty="0" smtClean="0">
                <a:solidFill>
                  <a:schemeClr val="bg1"/>
                </a:solidFill>
              </a:rPr>
              <a:t>digital analytics?</a:t>
            </a:r>
            <a:endParaRPr kumimoji="1" lang="ko-KR" altLang="en-US" sz="2800" spc="-150" dirty="0" smtClean="0">
              <a:solidFill>
                <a:schemeClr val="bg1"/>
              </a:solidFill>
            </a:endParaRPr>
          </a:p>
        </p:txBody>
      </p:sp>
      <p:sp>
        <p:nvSpPr>
          <p:cNvPr id="2" name="텍스트 상자 1"/>
          <p:cNvSpPr txBox="1"/>
          <p:nvPr/>
        </p:nvSpPr>
        <p:spPr>
          <a:xfrm>
            <a:off x="3348317" y="3012141"/>
            <a:ext cx="55401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800" b="1" spc="-150" dirty="0" smtClean="0">
                <a:solidFill>
                  <a:schemeClr val="bg1"/>
                </a:solidFill>
              </a:rPr>
              <a:t>Numbers to Text</a:t>
            </a:r>
            <a:endParaRPr kumimoji="1" lang="ko-KR" altLang="en-US" sz="2800" b="1" spc="-15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9280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7670" y="255494"/>
            <a:ext cx="6350000" cy="61976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147917" y="107577"/>
            <a:ext cx="2433918" cy="16808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029012" cy="1304365"/>
          </a:xfrm>
          <a:prstGeom prst="rect">
            <a:avLst/>
          </a:prstGeom>
        </p:spPr>
      </p:pic>
      <p:sp>
        <p:nvSpPr>
          <p:cNvPr id="7" name="텍스트 상자 6"/>
          <p:cNvSpPr txBox="1"/>
          <p:nvPr/>
        </p:nvSpPr>
        <p:spPr>
          <a:xfrm>
            <a:off x="8498541" y="255494"/>
            <a:ext cx="42761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800" spc="-150" dirty="0" smtClean="0"/>
              <a:t>digital analytics?</a:t>
            </a:r>
            <a:endParaRPr kumimoji="1" lang="ko-KR" altLang="en-US" sz="2800" spc="-150" dirty="0" smtClean="0"/>
          </a:p>
        </p:txBody>
      </p:sp>
      <p:sp>
        <p:nvSpPr>
          <p:cNvPr id="8" name="텍스트 상자 7"/>
          <p:cNvSpPr txBox="1"/>
          <p:nvPr/>
        </p:nvSpPr>
        <p:spPr>
          <a:xfrm>
            <a:off x="7960657" y="2831074"/>
            <a:ext cx="554018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200" b="1" spc="-150" dirty="0" smtClean="0"/>
              <a:t>Give them answers</a:t>
            </a:r>
            <a:endParaRPr kumimoji="1" lang="ko-KR" altLang="en-US" sz="2200" b="1" spc="-150" dirty="0" smtClean="0"/>
          </a:p>
        </p:txBody>
      </p:sp>
    </p:spTree>
    <p:extLst>
      <p:ext uri="{BB962C8B-B14F-4D97-AF65-F5344CB8AC3E}">
        <p14:creationId xmlns:p14="http://schemas.microsoft.com/office/powerpoint/2010/main" val="800139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F8981D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ctr">
          <a:defRPr sz="2800" spc="-150" dirty="0" smtClean="0">
            <a:solidFill>
              <a:schemeClr val="tx1">
                <a:lumMod val="85000"/>
                <a:lumOff val="15000"/>
              </a:schemeClr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1711</TotalTime>
  <Words>327</Words>
  <Application>Microsoft Macintosh PowerPoint</Application>
  <PresentationFormat>와이드스크린</PresentationFormat>
  <Paragraphs>153</Paragraphs>
  <Slides>50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50</vt:i4>
      </vt:variant>
    </vt:vector>
  </HeadingPairs>
  <TitlesOfParts>
    <vt:vector size="55" baseType="lpstr">
      <vt:lpstr>맑은 고딕</vt:lpstr>
      <vt:lpstr>Arial Hebrew</vt:lpstr>
      <vt:lpstr>HY중고딕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15.0035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Bennie park</dc:creator>
  <cp:lastModifiedBy>안광현</cp:lastModifiedBy>
  <cp:revision>42</cp:revision>
  <dcterms:created xsi:type="dcterms:W3CDTF">2014-11-18T04:46:38Z</dcterms:created>
  <dcterms:modified xsi:type="dcterms:W3CDTF">2017-07-28T22:50:38Z</dcterms:modified>
</cp:coreProperties>
</file>